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801600" cy="9601200" type="A3"/>
  <p:notesSz cx="6735763" cy="9866313"/>
  <p:defaultTextStyle>
    <a:defPPr>
      <a:defRPr lang="ja-JP"/>
    </a:defPPr>
    <a:lvl1pPr marL="0" algn="l" defTabSz="1075334" rtl="0" eaLnBrk="1" latinLnBrk="0" hangingPunct="1">
      <a:defRPr kumimoji="1" sz="2117" kern="1200">
        <a:solidFill>
          <a:schemeClr val="tx1"/>
        </a:solidFill>
        <a:latin typeface="+mn-lt"/>
        <a:ea typeface="+mn-ea"/>
        <a:cs typeface="+mn-cs"/>
      </a:defRPr>
    </a:lvl1pPr>
    <a:lvl2pPr marL="537667" algn="l" defTabSz="1075334" rtl="0" eaLnBrk="1" latinLnBrk="0" hangingPunct="1">
      <a:defRPr kumimoji="1" sz="2117" kern="1200">
        <a:solidFill>
          <a:schemeClr val="tx1"/>
        </a:solidFill>
        <a:latin typeface="+mn-lt"/>
        <a:ea typeface="+mn-ea"/>
        <a:cs typeface="+mn-cs"/>
      </a:defRPr>
    </a:lvl2pPr>
    <a:lvl3pPr marL="1075334" algn="l" defTabSz="1075334" rtl="0" eaLnBrk="1" latinLnBrk="0" hangingPunct="1">
      <a:defRPr kumimoji="1" sz="2117" kern="1200">
        <a:solidFill>
          <a:schemeClr val="tx1"/>
        </a:solidFill>
        <a:latin typeface="+mn-lt"/>
        <a:ea typeface="+mn-ea"/>
        <a:cs typeface="+mn-cs"/>
      </a:defRPr>
    </a:lvl3pPr>
    <a:lvl4pPr marL="1613002" algn="l" defTabSz="1075334" rtl="0" eaLnBrk="1" latinLnBrk="0" hangingPunct="1">
      <a:defRPr kumimoji="1" sz="2117" kern="1200">
        <a:solidFill>
          <a:schemeClr val="tx1"/>
        </a:solidFill>
        <a:latin typeface="+mn-lt"/>
        <a:ea typeface="+mn-ea"/>
        <a:cs typeface="+mn-cs"/>
      </a:defRPr>
    </a:lvl4pPr>
    <a:lvl5pPr marL="2150669" algn="l" defTabSz="1075334" rtl="0" eaLnBrk="1" latinLnBrk="0" hangingPunct="1">
      <a:defRPr kumimoji="1" sz="2117" kern="1200">
        <a:solidFill>
          <a:schemeClr val="tx1"/>
        </a:solidFill>
        <a:latin typeface="+mn-lt"/>
        <a:ea typeface="+mn-ea"/>
        <a:cs typeface="+mn-cs"/>
      </a:defRPr>
    </a:lvl5pPr>
    <a:lvl6pPr marL="2688336" algn="l" defTabSz="1075334" rtl="0" eaLnBrk="1" latinLnBrk="0" hangingPunct="1">
      <a:defRPr kumimoji="1" sz="2117" kern="1200">
        <a:solidFill>
          <a:schemeClr val="tx1"/>
        </a:solidFill>
        <a:latin typeface="+mn-lt"/>
        <a:ea typeface="+mn-ea"/>
        <a:cs typeface="+mn-cs"/>
      </a:defRPr>
    </a:lvl6pPr>
    <a:lvl7pPr marL="3226003" algn="l" defTabSz="1075334" rtl="0" eaLnBrk="1" latinLnBrk="0" hangingPunct="1">
      <a:defRPr kumimoji="1" sz="2117" kern="1200">
        <a:solidFill>
          <a:schemeClr val="tx1"/>
        </a:solidFill>
        <a:latin typeface="+mn-lt"/>
        <a:ea typeface="+mn-ea"/>
        <a:cs typeface="+mn-cs"/>
      </a:defRPr>
    </a:lvl7pPr>
    <a:lvl8pPr marL="3763670" algn="l" defTabSz="1075334" rtl="0" eaLnBrk="1" latinLnBrk="0" hangingPunct="1">
      <a:defRPr kumimoji="1" sz="2117" kern="1200">
        <a:solidFill>
          <a:schemeClr val="tx1"/>
        </a:solidFill>
        <a:latin typeface="+mn-lt"/>
        <a:ea typeface="+mn-ea"/>
        <a:cs typeface="+mn-cs"/>
      </a:defRPr>
    </a:lvl8pPr>
    <a:lvl9pPr marL="4301338" algn="l" defTabSz="1075334" rtl="0" eaLnBrk="1" latinLnBrk="0" hangingPunct="1">
      <a:defRPr kumimoji="1" sz="2117"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8EE"/>
    <a:srgbClr val="FF33CC"/>
    <a:srgbClr val="CC00CC"/>
    <a:srgbClr val="FFCC66"/>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1" d="100"/>
          <a:sy n="71" d="100"/>
        </p:scale>
        <p:origin x="70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00200" y="1571308"/>
            <a:ext cx="9601200" cy="334264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600200" y="5042853"/>
            <a:ext cx="9601200" cy="231806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361538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4001591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161145" y="511175"/>
            <a:ext cx="2760345" cy="8136573"/>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80110" y="511175"/>
            <a:ext cx="8121015" cy="813657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157969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4056031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73443" y="2393634"/>
            <a:ext cx="11041380" cy="3993832"/>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73443" y="6425249"/>
            <a:ext cx="11041380" cy="2100262"/>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1208363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80110" y="2555875"/>
            <a:ext cx="5440680" cy="609187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480810" y="2555875"/>
            <a:ext cx="5440680" cy="609187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795029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81777" y="511176"/>
            <a:ext cx="11041380" cy="1855788"/>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81778" y="2353628"/>
            <a:ext cx="5415676" cy="11534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81778" y="3507105"/>
            <a:ext cx="5415676" cy="515842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480810" y="2353628"/>
            <a:ext cx="5442347" cy="11534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480810" y="3507105"/>
            <a:ext cx="5442347" cy="515842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808398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44625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2617954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81778" y="640080"/>
            <a:ext cx="4128849" cy="224028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442347" y="1382396"/>
            <a:ext cx="6480810" cy="68230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81778" y="2880360"/>
            <a:ext cx="4128849" cy="53362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1845896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81778" y="640080"/>
            <a:ext cx="4128849" cy="224028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442347" y="1382396"/>
            <a:ext cx="6480810" cy="6823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881778" y="2880360"/>
            <a:ext cx="4128849" cy="53362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65CE67-E885-4BA4-9EE7-F2F65288342D}" type="datetimeFigureOut">
              <a:rPr kumimoji="1" lang="ja-JP" altLang="en-US" smtClean="0"/>
              <a:t>2025/5/29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2427582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80110" y="511176"/>
            <a:ext cx="11041380" cy="1855788"/>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80110" y="8898891"/>
            <a:ext cx="2880360" cy="511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65CE67-E885-4BA4-9EE7-F2F65288342D}" type="datetimeFigureOut">
              <a:rPr kumimoji="1" lang="ja-JP" altLang="en-US" smtClean="0"/>
              <a:t>2025/5/29</a:t>
            </a:fld>
            <a:endParaRPr kumimoji="1" lang="ja-JP" altLang="en-US"/>
          </a:p>
        </p:txBody>
      </p:sp>
      <p:sp>
        <p:nvSpPr>
          <p:cNvPr id="5" name="フッター プレースホルダー 4"/>
          <p:cNvSpPr>
            <a:spLocks noGrp="1"/>
          </p:cNvSpPr>
          <p:nvPr>
            <p:ph type="ftr" sz="quarter" idx="3"/>
          </p:nvPr>
        </p:nvSpPr>
        <p:spPr>
          <a:xfrm>
            <a:off x="4240530" y="8898891"/>
            <a:ext cx="4320540" cy="511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041130" y="8898891"/>
            <a:ext cx="2880360" cy="511175"/>
          </a:xfrm>
          <a:prstGeom prst="rect">
            <a:avLst/>
          </a:prstGeom>
        </p:spPr>
        <p:txBody>
          <a:bodyPr vert="horz" lIns="91440" tIns="45720" rIns="91440" bIns="45720" rtlCol="0" anchor="ctr"/>
          <a:lstStyle>
            <a:lvl1pPr algn="r">
              <a:defRPr sz="1200">
                <a:solidFill>
                  <a:schemeClr val="tx1">
                    <a:tint val="75000"/>
                  </a:schemeClr>
                </a:solidFill>
              </a:defRPr>
            </a:lvl1p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1313209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5" name="横巻き 14"/>
          <p:cNvSpPr/>
          <p:nvPr/>
        </p:nvSpPr>
        <p:spPr>
          <a:xfrm>
            <a:off x="5824604" y="4087788"/>
            <a:ext cx="6851736" cy="5391878"/>
          </a:xfrm>
          <a:prstGeom prst="horizontalScroll">
            <a:avLst>
              <a:gd name="adj" fmla="val 4321"/>
            </a:avLst>
          </a:prstGeom>
          <a:solidFill>
            <a:schemeClr val="accent2">
              <a:lumMod val="40000"/>
              <a:lumOff val="60000"/>
            </a:schemeClr>
          </a:solidFill>
          <a:ln w="3175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2"/>
              </a:solidFill>
              <a:latin typeface="+mn-ea"/>
            </a:endParaRPr>
          </a:p>
        </p:txBody>
      </p:sp>
      <p:sp>
        <p:nvSpPr>
          <p:cNvPr id="12" name="フレーム 11"/>
          <p:cNvSpPr/>
          <p:nvPr/>
        </p:nvSpPr>
        <p:spPr>
          <a:xfrm>
            <a:off x="6524260" y="1360018"/>
            <a:ext cx="5571282" cy="2355449"/>
          </a:xfrm>
          <a:prstGeom prst="frame">
            <a:avLst>
              <a:gd name="adj1" fmla="val 1951"/>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kumimoji="1" lang="ja-JP" altLang="en-US" sz="1600" dirty="0">
                <a:solidFill>
                  <a:schemeClr val="tx1"/>
                </a:solidFill>
              </a:rPr>
              <a:t>　 働き方改革が進む中、</a:t>
            </a:r>
            <a:endParaRPr kumimoji="1" lang="en-US" altLang="ja-JP" sz="1600" dirty="0">
              <a:solidFill>
                <a:schemeClr val="tx1"/>
              </a:solidFill>
            </a:endParaRPr>
          </a:p>
          <a:p>
            <a:r>
              <a:rPr kumimoji="1" lang="ja-JP" altLang="en-US" sz="1600" dirty="0">
                <a:solidFill>
                  <a:schemeClr val="tx1"/>
                </a:solidFill>
              </a:rPr>
              <a:t>　　　</a:t>
            </a:r>
            <a:r>
              <a:rPr kumimoji="1" lang="ja-JP" altLang="en-US" sz="1600" b="1" dirty="0">
                <a:solidFill>
                  <a:schemeClr val="tx1"/>
                </a:solidFill>
              </a:rPr>
              <a:t>・多様化する労働問題や新たな労働関係法制</a:t>
            </a:r>
            <a:endParaRPr kumimoji="1" lang="en-US" altLang="ja-JP" sz="1600" b="1" dirty="0">
              <a:solidFill>
                <a:schemeClr val="tx1"/>
              </a:solidFill>
            </a:endParaRPr>
          </a:p>
          <a:p>
            <a:r>
              <a:rPr lang="en-US" altLang="ja-JP" sz="1600" b="1" dirty="0">
                <a:solidFill>
                  <a:schemeClr val="tx1"/>
                </a:solidFill>
              </a:rPr>
              <a:t>           </a:t>
            </a:r>
            <a:r>
              <a:rPr lang="ja-JP" altLang="en-US" sz="1600" b="1" dirty="0">
                <a:solidFill>
                  <a:schemeClr val="tx1"/>
                </a:solidFill>
              </a:rPr>
              <a:t>へ</a:t>
            </a:r>
            <a:r>
              <a:rPr kumimoji="1" lang="ja-JP" altLang="en-US" sz="1600" b="1" dirty="0">
                <a:solidFill>
                  <a:schemeClr val="tx1"/>
                </a:solidFill>
              </a:rPr>
              <a:t>的確に対処できる能力</a:t>
            </a:r>
            <a:endParaRPr kumimoji="1" lang="en-US" altLang="ja-JP" sz="1600" b="1" dirty="0">
              <a:solidFill>
                <a:schemeClr val="tx1"/>
              </a:solidFill>
            </a:endParaRPr>
          </a:p>
          <a:p>
            <a:r>
              <a:rPr kumimoji="1" lang="ja-JP" altLang="en-US" sz="1600" dirty="0">
                <a:solidFill>
                  <a:schemeClr val="tx1"/>
                </a:solidFill>
              </a:rPr>
              <a:t>は不可欠であり、また、労使間のトラブルが深刻化する前に解決を図れるよう、</a:t>
            </a:r>
            <a:endParaRPr lang="en-US" altLang="ja-JP" sz="1600" dirty="0">
              <a:solidFill>
                <a:schemeClr val="tx1"/>
              </a:solidFill>
            </a:endParaRPr>
          </a:p>
          <a:p>
            <a:r>
              <a:rPr kumimoji="1" lang="en-US" altLang="ja-JP" sz="1600" dirty="0">
                <a:solidFill>
                  <a:schemeClr val="tx1"/>
                </a:solidFill>
              </a:rPr>
              <a:t>         </a:t>
            </a:r>
            <a:r>
              <a:rPr kumimoji="1" lang="ja-JP" altLang="en-US" sz="1600" b="1" dirty="0">
                <a:solidFill>
                  <a:schemeClr val="tx1"/>
                </a:solidFill>
              </a:rPr>
              <a:t>・労働相談等の場における対応力や判断力・</a:t>
            </a:r>
            <a:endParaRPr kumimoji="1" lang="en-US" altLang="ja-JP" sz="1600" b="1" dirty="0">
              <a:solidFill>
                <a:schemeClr val="tx1"/>
              </a:solidFill>
            </a:endParaRPr>
          </a:p>
          <a:p>
            <a:r>
              <a:rPr lang="en-US" altLang="ja-JP" sz="1600" b="1" dirty="0">
                <a:solidFill>
                  <a:schemeClr val="tx1"/>
                </a:solidFill>
              </a:rPr>
              <a:t>           </a:t>
            </a:r>
            <a:r>
              <a:rPr kumimoji="1" lang="ja-JP" altLang="en-US" sz="1600" b="1" dirty="0">
                <a:solidFill>
                  <a:schemeClr val="tx1"/>
                </a:solidFill>
              </a:rPr>
              <a:t>分析力のより一層の充実</a:t>
            </a:r>
            <a:endParaRPr kumimoji="1" lang="en-US" altLang="ja-JP" sz="1600" b="1" dirty="0">
              <a:solidFill>
                <a:schemeClr val="tx1"/>
              </a:solidFill>
            </a:endParaRPr>
          </a:p>
          <a:p>
            <a:r>
              <a:rPr kumimoji="1" lang="ja-JP" altLang="en-US" sz="1600" dirty="0">
                <a:solidFill>
                  <a:schemeClr val="tx1"/>
                </a:solidFill>
              </a:rPr>
              <a:t>が求められる。</a:t>
            </a:r>
            <a:endParaRPr kumimoji="1" lang="en-US" altLang="ja-JP" sz="1600" dirty="0">
              <a:solidFill>
                <a:schemeClr val="tx1"/>
              </a:solidFill>
            </a:endParaRPr>
          </a:p>
        </p:txBody>
      </p:sp>
      <p:sp>
        <p:nvSpPr>
          <p:cNvPr id="8" name="フレーム 7"/>
          <p:cNvSpPr/>
          <p:nvPr/>
        </p:nvSpPr>
        <p:spPr>
          <a:xfrm>
            <a:off x="671333" y="4369438"/>
            <a:ext cx="5011838" cy="3837008"/>
          </a:xfrm>
          <a:prstGeom prst="frame">
            <a:avLst>
              <a:gd name="adj1" fmla="val 1217"/>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600" dirty="0">
              <a:solidFill>
                <a:schemeClr val="tx1"/>
              </a:solidFill>
            </a:endParaRPr>
          </a:p>
          <a:p>
            <a:r>
              <a:rPr kumimoji="1" lang="ja-JP" altLang="en-US" sz="1600" dirty="0">
                <a:solidFill>
                  <a:schemeClr val="tx1"/>
                </a:solidFill>
              </a:rPr>
              <a:t>・職員数は２０年間で半減</a:t>
            </a:r>
            <a:endParaRPr kumimoji="1" lang="en-US" altLang="ja-JP" sz="1600" dirty="0">
              <a:solidFill>
                <a:schemeClr val="tx1"/>
              </a:solidFill>
            </a:endParaRPr>
          </a:p>
          <a:p>
            <a:r>
              <a:rPr kumimoji="1" lang="ja-JP" altLang="en-US" sz="1600" dirty="0">
                <a:solidFill>
                  <a:schemeClr val="tx1"/>
                </a:solidFill>
              </a:rPr>
              <a:t>・取扱事件数は減少傾向</a:t>
            </a:r>
            <a:endParaRPr kumimoji="1" lang="en-US" altLang="ja-JP" sz="1600" dirty="0">
              <a:solidFill>
                <a:schemeClr val="tx1"/>
              </a:solidFill>
            </a:endParaRPr>
          </a:p>
          <a:p>
            <a:r>
              <a:rPr kumimoji="1" lang="ja-JP" altLang="en-US" sz="1600" dirty="0">
                <a:solidFill>
                  <a:schemeClr val="tx1"/>
                </a:solidFill>
              </a:rPr>
              <a:t>・労働組合の組織率が下がる一方で、合同労組が当事</a:t>
            </a:r>
            <a:endParaRPr kumimoji="1" lang="en-US" altLang="ja-JP" sz="1600" dirty="0">
              <a:solidFill>
                <a:schemeClr val="tx1"/>
              </a:solidFill>
            </a:endParaRPr>
          </a:p>
          <a:p>
            <a:r>
              <a:rPr lang="ja-JP" altLang="en-US" sz="1600" dirty="0">
                <a:solidFill>
                  <a:schemeClr val="tx1"/>
                </a:solidFill>
              </a:rPr>
              <a:t>  </a:t>
            </a:r>
            <a:r>
              <a:rPr kumimoji="1" lang="ja-JP" altLang="en-US" sz="1600" dirty="0">
                <a:solidFill>
                  <a:schemeClr val="tx1"/>
                </a:solidFill>
              </a:rPr>
              <a:t>者となる事件等は増加し、労使の関係も変化</a:t>
            </a:r>
            <a:endParaRPr kumimoji="1" lang="en-US" altLang="ja-JP" sz="1600" dirty="0">
              <a:solidFill>
                <a:schemeClr val="tx1"/>
              </a:solidFill>
            </a:endParaRPr>
          </a:p>
          <a:p>
            <a:endParaRPr lang="en-US" altLang="ja-JP" sz="1600" dirty="0">
              <a:solidFill>
                <a:schemeClr val="tx1"/>
              </a:solidFill>
            </a:endParaRPr>
          </a:p>
          <a:p>
            <a:endParaRPr kumimoji="1" lang="en-US" altLang="ja-JP" sz="1600" dirty="0">
              <a:solidFill>
                <a:schemeClr val="tx1"/>
              </a:solidFill>
            </a:endParaRPr>
          </a:p>
          <a:p>
            <a:r>
              <a:rPr kumimoji="1" lang="ja-JP" altLang="en-US" sz="1600" dirty="0">
                <a:solidFill>
                  <a:schemeClr val="tx1"/>
                </a:solidFill>
              </a:rPr>
              <a:t>・職員の経験の場が減る反面、求められるスキルはま</a:t>
            </a:r>
            <a:endParaRPr kumimoji="1" lang="en-US" altLang="ja-JP" sz="1600" dirty="0">
              <a:solidFill>
                <a:schemeClr val="tx1"/>
              </a:solidFill>
            </a:endParaRPr>
          </a:p>
          <a:p>
            <a:r>
              <a:rPr lang="ja-JP" altLang="en-US" sz="1600" dirty="0">
                <a:solidFill>
                  <a:schemeClr val="tx1"/>
                </a:solidFill>
              </a:rPr>
              <a:t>  </a:t>
            </a:r>
            <a:r>
              <a:rPr kumimoji="1" lang="ja-JP" altLang="en-US" sz="1600" dirty="0">
                <a:solidFill>
                  <a:schemeClr val="tx1"/>
                </a:solidFill>
              </a:rPr>
              <a:t>すます高まり、人材の速やかな育成は喫緊の課題に</a:t>
            </a:r>
            <a:endParaRPr kumimoji="1" lang="en-US" altLang="ja-JP" sz="1600" dirty="0">
              <a:solidFill>
                <a:schemeClr val="tx1"/>
              </a:solidFill>
            </a:endParaRPr>
          </a:p>
          <a:p>
            <a:endParaRPr lang="en-US" altLang="ja-JP" sz="1600" dirty="0">
              <a:solidFill>
                <a:schemeClr val="tx1"/>
              </a:solidFill>
            </a:endParaRPr>
          </a:p>
          <a:p>
            <a:endParaRPr kumimoji="1" lang="en-US" altLang="ja-JP" sz="1600" dirty="0">
              <a:solidFill>
                <a:schemeClr val="tx1"/>
              </a:solidFill>
            </a:endParaRPr>
          </a:p>
          <a:p>
            <a:r>
              <a:rPr kumimoji="1" lang="ja-JP" altLang="en-US" sz="1600" dirty="0">
                <a:solidFill>
                  <a:schemeClr val="tx1"/>
                </a:solidFill>
              </a:rPr>
              <a:t>・他の自治体などが提供するＯＪＴ形式の研修等も利用</a:t>
            </a:r>
            <a:endParaRPr kumimoji="1" lang="en-US" altLang="ja-JP" sz="1600" dirty="0">
              <a:solidFill>
                <a:schemeClr val="tx1"/>
              </a:solidFill>
            </a:endParaRPr>
          </a:p>
          <a:p>
            <a:r>
              <a:rPr lang="en-US" altLang="ja-JP" sz="1600" dirty="0">
                <a:solidFill>
                  <a:schemeClr val="tx1"/>
                </a:solidFill>
              </a:rPr>
              <a:t>   </a:t>
            </a:r>
            <a:r>
              <a:rPr kumimoji="1" lang="ja-JP" altLang="en-US" sz="1600" dirty="0">
                <a:solidFill>
                  <a:schemeClr val="tx1"/>
                </a:solidFill>
              </a:rPr>
              <a:t>しながらできるだけ短期間でスキルを身につける</a:t>
            </a:r>
            <a:endParaRPr kumimoji="1" lang="en-US" altLang="ja-JP" sz="1600" dirty="0">
              <a:solidFill>
                <a:schemeClr val="tx1"/>
              </a:solidFill>
            </a:endParaRPr>
          </a:p>
          <a:p>
            <a:r>
              <a:rPr kumimoji="1" lang="ja-JP" altLang="en-US" sz="1600" dirty="0">
                <a:solidFill>
                  <a:schemeClr val="tx1"/>
                </a:solidFill>
              </a:rPr>
              <a:t>・さらに、個々の職員のスキル、経験則を後任に伝える</a:t>
            </a:r>
            <a:endParaRPr kumimoji="1" lang="en-US" altLang="ja-JP" sz="1600" dirty="0">
              <a:solidFill>
                <a:schemeClr val="tx1"/>
              </a:solidFill>
            </a:endParaRPr>
          </a:p>
          <a:p>
            <a:r>
              <a:rPr lang="en-US" altLang="ja-JP" sz="1600" dirty="0">
                <a:solidFill>
                  <a:schemeClr val="tx1"/>
                </a:solidFill>
              </a:rPr>
              <a:t>  </a:t>
            </a:r>
            <a:r>
              <a:rPr kumimoji="1" lang="ja-JP" altLang="en-US" sz="1600" dirty="0">
                <a:solidFill>
                  <a:schemeClr val="tx1"/>
                </a:solidFill>
              </a:rPr>
              <a:t>手法の確立も不可欠</a:t>
            </a:r>
            <a:endParaRPr kumimoji="1" lang="en-US" altLang="ja-JP" sz="1600" dirty="0">
              <a:solidFill>
                <a:schemeClr val="tx1"/>
              </a:solidFill>
            </a:endParaRPr>
          </a:p>
          <a:p>
            <a:endParaRPr kumimoji="1" lang="en-US" altLang="ja-JP" sz="1600" dirty="0">
              <a:solidFill>
                <a:schemeClr val="tx1"/>
              </a:solidFill>
            </a:endParaRPr>
          </a:p>
        </p:txBody>
      </p:sp>
      <p:sp>
        <p:nvSpPr>
          <p:cNvPr id="6" name="フレーム 5"/>
          <p:cNvSpPr/>
          <p:nvPr/>
        </p:nvSpPr>
        <p:spPr>
          <a:xfrm>
            <a:off x="671333" y="1360021"/>
            <a:ext cx="5011838" cy="1869310"/>
          </a:xfrm>
          <a:prstGeom prst="frame">
            <a:avLst>
              <a:gd name="adj1" fmla="val 2425"/>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kumimoji="1" lang="ja-JP" altLang="en-US" sz="1600" dirty="0">
                <a:solidFill>
                  <a:schemeClr val="tx1"/>
                </a:solidFill>
              </a:rPr>
              <a:t>　 準司法的機関としての性格を持つ労働委員会の業務は非常に専門性が高く、職員には法令に関する深い知識と実務経験の積み重ねが求められるが、職員の異動サイクルの短期間化や事件数の減少等を背景に、スキルの維持・向上が課題となっており、研修等を通じた人材の育成･確保に取り組むものである。</a:t>
            </a:r>
            <a:endParaRPr kumimoji="1" lang="en-US" altLang="ja-JP" sz="1600" dirty="0">
              <a:solidFill>
                <a:schemeClr val="tx1"/>
              </a:solidFill>
            </a:endParaRPr>
          </a:p>
        </p:txBody>
      </p:sp>
      <p:sp>
        <p:nvSpPr>
          <p:cNvPr id="4" name="角丸四角形 3"/>
          <p:cNvSpPr/>
          <p:nvPr/>
        </p:nvSpPr>
        <p:spPr>
          <a:xfrm>
            <a:off x="2476982" y="244028"/>
            <a:ext cx="7847635" cy="613458"/>
          </a:xfrm>
          <a:prstGeom prst="roundRect">
            <a:avLst/>
          </a:prstGeom>
          <a:solidFill>
            <a:schemeClr val="accent2"/>
          </a:solidFill>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bg1"/>
                </a:solidFill>
                <a:effectLst>
                  <a:outerShdw blurRad="50800" dist="38100" dir="2700000" algn="tl" rotWithShape="0">
                    <a:prstClr val="black">
                      <a:alpha val="40000"/>
                    </a:prstClr>
                  </a:outerShdw>
                </a:effectLst>
              </a:rPr>
              <a:t>労働委員会事務局人材育成・確保計画の概要</a:t>
            </a:r>
          </a:p>
        </p:txBody>
      </p:sp>
      <p:sp>
        <p:nvSpPr>
          <p:cNvPr id="5" name="対角する 2 つの角を丸めた四角形 4"/>
          <p:cNvSpPr/>
          <p:nvPr/>
        </p:nvSpPr>
        <p:spPr>
          <a:xfrm>
            <a:off x="1041722" y="1180612"/>
            <a:ext cx="2071868" cy="358816"/>
          </a:xfrm>
          <a:prstGeom prst="round2DiagRect">
            <a:avLst/>
          </a:prstGeom>
          <a:solidFill>
            <a:srgbClr val="FFCC66"/>
          </a:solidFill>
          <a:ln w="31750">
            <a:solidFill>
              <a:schemeClr val="accent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2"/>
                </a:solidFill>
              </a:rPr>
              <a:t>１　策定の目的</a:t>
            </a:r>
          </a:p>
        </p:txBody>
      </p:sp>
      <p:sp>
        <p:nvSpPr>
          <p:cNvPr id="7" name="対角する 2 つの角を丸めた四角形 6"/>
          <p:cNvSpPr/>
          <p:nvPr/>
        </p:nvSpPr>
        <p:spPr>
          <a:xfrm>
            <a:off x="1041721" y="4190031"/>
            <a:ext cx="3680749" cy="358816"/>
          </a:xfrm>
          <a:prstGeom prst="round2DiagRect">
            <a:avLst/>
          </a:prstGeom>
          <a:solidFill>
            <a:srgbClr val="FFCC66"/>
          </a:solidFill>
          <a:ln w="31750">
            <a:solidFill>
              <a:schemeClr val="accent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2"/>
                </a:solidFill>
              </a:rPr>
              <a:t>２　現状・課題・今後の方向性</a:t>
            </a:r>
          </a:p>
        </p:txBody>
      </p:sp>
      <p:sp>
        <p:nvSpPr>
          <p:cNvPr id="9" name="下矢印 8"/>
          <p:cNvSpPr/>
          <p:nvPr/>
        </p:nvSpPr>
        <p:spPr>
          <a:xfrm>
            <a:off x="2916821" y="5752614"/>
            <a:ext cx="520861" cy="34724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916821" y="6738391"/>
            <a:ext cx="520861" cy="34724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対角する 2 つの角を丸めた四角形 10"/>
          <p:cNvSpPr/>
          <p:nvPr/>
        </p:nvSpPr>
        <p:spPr>
          <a:xfrm>
            <a:off x="6912010" y="1180612"/>
            <a:ext cx="3137330" cy="358816"/>
          </a:xfrm>
          <a:prstGeom prst="round2DiagRect">
            <a:avLst/>
          </a:prstGeom>
          <a:solidFill>
            <a:srgbClr val="FFCC66"/>
          </a:solidFill>
          <a:ln w="31750">
            <a:solidFill>
              <a:schemeClr val="accent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2"/>
                </a:solidFill>
              </a:rPr>
              <a:t>３　求められる人材像</a:t>
            </a:r>
          </a:p>
        </p:txBody>
      </p:sp>
      <p:sp>
        <p:nvSpPr>
          <p:cNvPr id="13" name="楕円 12"/>
          <p:cNvSpPr/>
          <p:nvPr/>
        </p:nvSpPr>
        <p:spPr>
          <a:xfrm>
            <a:off x="7512934" y="4000981"/>
            <a:ext cx="3622876" cy="601883"/>
          </a:xfrm>
          <a:prstGeom prst="ellipse">
            <a:avLst/>
          </a:prstGeom>
          <a:gradFill>
            <a:gsLst>
              <a:gs pos="0">
                <a:srgbClr val="FF99CC"/>
              </a:gs>
              <a:gs pos="50000">
                <a:schemeClr val="accent2">
                  <a:lumMod val="40000"/>
                  <a:lumOff val="60000"/>
                </a:schemeClr>
              </a:gs>
              <a:gs pos="100000">
                <a:srgbClr val="FF99CC"/>
              </a:gs>
            </a:gsLst>
            <a:lin ang="5400000" scaled="1"/>
          </a:grad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2"/>
                </a:solidFill>
              </a:rPr>
              <a:t>４　具体的な育成策</a:t>
            </a:r>
          </a:p>
        </p:txBody>
      </p:sp>
      <p:sp>
        <p:nvSpPr>
          <p:cNvPr id="17" name="正方形/長方形 16"/>
          <p:cNvSpPr/>
          <p:nvPr/>
        </p:nvSpPr>
        <p:spPr>
          <a:xfrm>
            <a:off x="6275539" y="4724898"/>
            <a:ext cx="6275539" cy="827514"/>
          </a:xfrm>
          <a:prstGeom prst="rect">
            <a:avLst/>
          </a:prstGeom>
          <a:solidFill>
            <a:srgbClr val="F2F8EE"/>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schemeClr val="tx2"/>
                </a:solidFill>
                <a:latin typeface="+mn-ea"/>
              </a:rPr>
              <a:t>①既存研修の利用</a:t>
            </a:r>
            <a:endParaRPr lang="en-US" altLang="ja-JP" sz="1600" b="1" dirty="0">
              <a:solidFill>
                <a:schemeClr val="tx2"/>
              </a:solidFill>
              <a:latin typeface="+mn-ea"/>
            </a:endParaRPr>
          </a:p>
          <a:p>
            <a:r>
              <a:rPr lang="en-US" altLang="ja-JP" sz="1600" b="1" dirty="0">
                <a:solidFill>
                  <a:schemeClr val="tx2"/>
                </a:solidFill>
                <a:latin typeface="+mn-ea"/>
              </a:rPr>
              <a:t>      </a:t>
            </a:r>
            <a:r>
              <a:rPr lang="ja-JP" altLang="en-US" sz="1600" dirty="0">
                <a:solidFill>
                  <a:schemeClr val="tx2"/>
                </a:solidFill>
                <a:latin typeface="+mn-ea"/>
              </a:rPr>
              <a:t>中央労働委員会等が定期的に開催している研修等について、経験</a:t>
            </a:r>
            <a:endParaRPr lang="en-US" altLang="ja-JP" sz="1600" dirty="0">
              <a:solidFill>
                <a:schemeClr val="tx2"/>
              </a:solidFill>
              <a:latin typeface="+mn-ea"/>
            </a:endParaRPr>
          </a:p>
          <a:p>
            <a:r>
              <a:rPr lang="ja-JP" altLang="en-US" sz="1600" dirty="0">
                <a:solidFill>
                  <a:schemeClr val="tx2"/>
                </a:solidFill>
                <a:latin typeface="+mn-ea"/>
              </a:rPr>
              <a:t>　 年数等にこだわらず、時期を前倒しするなど積極的な参加に努める。</a:t>
            </a:r>
            <a:endParaRPr kumimoji="1" lang="ja-JP" altLang="en-US" sz="1600" dirty="0"/>
          </a:p>
        </p:txBody>
      </p:sp>
      <p:sp>
        <p:nvSpPr>
          <p:cNvPr id="18" name="正方形/長方形 17"/>
          <p:cNvSpPr/>
          <p:nvPr/>
        </p:nvSpPr>
        <p:spPr>
          <a:xfrm>
            <a:off x="6275539" y="5674446"/>
            <a:ext cx="6275539" cy="1001441"/>
          </a:xfrm>
          <a:prstGeom prst="rect">
            <a:avLst/>
          </a:prstGeom>
          <a:solidFill>
            <a:srgbClr val="F2F8EE"/>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schemeClr val="tx2"/>
                </a:solidFill>
                <a:latin typeface="+mn-ea"/>
              </a:rPr>
              <a:t>②派遣（受入）型研修制度の活用</a:t>
            </a:r>
            <a:endParaRPr lang="en-US" altLang="ja-JP" sz="1600" b="1" dirty="0">
              <a:solidFill>
                <a:schemeClr val="tx2"/>
              </a:solidFill>
              <a:latin typeface="+mn-ea"/>
            </a:endParaRPr>
          </a:p>
          <a:p>
            <a:r>
              <a:rPr lang="en-US" altLang="ja-JP" sz="1600" b="1" dirty="0">
                <a:solidFill>
                  <a:schemeClr val="tx2"/>
                </a:solidFill>
                <a:latin typeface="+mn-ea"/>
              </a:rPr>
              <a:t>      </a:t>
            </a:r>
            <a:r>
              <a:rPr lang="ja-JP" altLang="en-US" sz="1600" dirty="0">
                <a:solidFill>
                  <a:schemeClr val="tx2"/>
                </a:solidFill>
                <a:latin typeface="+mn-ea"/>
              </a:rPr>
              <a:t>中央労働委員会や福岡県が、実際の不当労働行為事件を題材と</a:t>
            </a:r>
            <a:endParaRPr lang="en-US" altLang="ja-JP" sz="1600" dirty="0">
              <a:solidFill>
                <a:schemeClr val="tx2"/>
              </a:solidFill>
              <a:latin typeface="+mn-ea"/>
            </a:endParaRPr>
          </a:p>
          <a:p>
            <a:r>
              <a:rPr lang="ja-JP" altLang="en-US" sz="1600" dirty="0">
                <a:solidFill>
                  <a:schemeClr val="tx2"/>
                </a:solidFill>
                <a:latin typeface="+mn-ea"/>
              </a:rPr>
              <a:t>　　する、職員受入れ型の中長期研修を実施しており、本県からも職員</a:t>
            </a:r>
            <a:endParaRPr lang="en-US" altLang="ja-JP" sz="1600" dirty="0">
              <a:solidFill>
                <a:schemeClr val="tx2"/>
              </a:solidFill>
              <a:latin typeface="+mn-ea"/>
            </a:endParaRPr>
          </a:p>
          <a:p>
            <a:r>
              <a:rPr lang="ja-JP" altLang="en-US" sz="1600" dirty="0">
                <a:solidFill>
                  <a:schemeClr val="tx2"/>
                </a:solidFill>
                <a:latin typeface="+mn-ea"/>
              </a:rPr>
              <a:t>　　を派遣する。</a:t>
            </a:r>
            <a:endParaRPr kumimoji="1" lang="ja-JP" altLang="en-US" sz="1600" dirty="0"/>
          </a:p>
        </p:txBody>
      </p:sp>
      <p:sp>
        <p:nvSpPr>
          <p:cNvPr id="19" name="正方形/長方形 18"/>
          <p:cNvSpPr/>
          <p:nvPr/>
        </p:nvSpPr>
        <p:spPr>
          <a:xfrm>
            <a:off x="6275539" y="6798775"/>
            <a:ext cx="6275539" cy="1099593"/>
          </a:xfrm>
          <a:prstGeom prst="rect">
            <a:avLst/>
          </a:prstGeom>
          <a:solidFill>
            <a:srgbClr val="F2F8EE"/>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schemeClr val="tx2"/>
                </a:solidFill>
                <a:latin typeface="+mn-ea"/>
              </a:rPr>
              <a:t>③内部研修の充実</a:t>
            </a:r>
            <a:endParaRPr lang="en-US" altLang="ja-JP" sz="1600" b="1" dirty="0">
              <a:solidFill>
                <a:schemeClr val="tx2"/>
              </a:solidFill>
              <a:latin typeface="+mn-ea"/>
            </a:endParaRPr>
          </a:p>
          <a:p>
            <a:r>
              <a:rPr lang="en-US" altLang="ja-JP" sz="1600" b="1" dirty="0">
                <a:solidFill>
                  <a:schemeClr val="tx2"/>
                </a:solidFill>
                <a:latin typeface="+mn-ea"/>
              </a:rPr>
              <a:t>      </a:t>
            </a:r>
            <a:r>
              <a:rPr lang="ja-JP" altLang="en-US" sz="1600" dirty="0">
                <a:solidFill>
                  <a:schemeClr val="tx2"/>
                </a:solidFill>
                <a:latin typeface="+mn-ea"/>
              </a:rPr>
              <a:t>職員が講師となって行っている内部研修については、県外会議・研</a:t>
            </a:r>
            <a:endParaRPr lang="en-US" altLang="ja-JP" sz="1600" dirty="0">
              <a:solidFill>
                <a:schemeClr val="tx2"/>
              </a:solidFill>
              <a:latin typeface="+mn-ea"/>
            </a:endParaRPr>
          </a:p>
          <a:p>
            <a:r>
              <a:rPr lang="ja-JP" altLang="en-US" sz="1600" dirty="0">
                <a:solidFill>
                  <a:schemeClr val="tx2"/>
                </a:solidFill>
                <a:latin typeface="+mn-ea"/>
              </a:rPr>
              <a:t>　 修の復命を確実に行うとともに、労働相談やあっせん等に関するテー</a:t>
            </a:r>
            <a:endParaRPr lang="en-US" altLang="ja-JP" sz="1600" dirty="0">
              <a:solidFill>
                <a:schemeClr val="tx2"/>
              </a:solidFill>
              <a:latin typeface="+mn-ea"/>
            </a:endParaRPr>
          </a:p>
          <a:p>
            <a:r>
              <a:rPr lang="en-US" altLang="ja-JP" sz="1600" dirty="0">
                <a:solidFill>
                  <a:schemeClr val="tx2"/>
                </a:solidFill>
                <a:latin typeface="+mn-ea"/>
              </a:rPr>
              <a:t>   </a:t>
            </a:r>
            <a:r>
              <a:rPr lang="ja-JP" altLang="en-US" sz="1600" dirty="0">
                <a:solidFill>
                  <a:schemeClr val="tx2"/>
                </a:solidFill>
                <a:latin typeface="+mn-ea"/>
              </a:rPr>
              <a:t>マを重点的に実施する。</a:t>
            </a:r>
            <a:endParaRPr kumimoji="1" lang="ja-JP" altLang="en-US" sz="1600" dirty="0"/>
          </a:p>
        </p:txBody>
      </p:sp>
      <p:sp>
        <p:nvSpPr>
          <p:cNvPr id="20" name="正方形/長方形 19"/>
          <p:cNvSpPr/>
          <p:nvPr/>
        </p:nvSpPr>
        <p:spPr>
          <a:xfrm>
            <a:off x="6275540" y="8021256"/>
            <a:ext cx="6275538" cy="1099593"/>
          </a:xfrm>
          <a:prstGeom prst="rect">
            <a:avLst/>
          </a:prstGeom>
          <a:solidFill>
            <a:srgbClr val="F2F8EE"/>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schemeClr val="tx2"/>
                </a:solidFill>
                <a:latin typeface="+mn-ea"/>
              </a:rPr>
              <a:t>④人材確保、デジタル人材育成、職場環境整備</a:t>
            </a:r>
            <a:endParaRPr lang="en-US" altLang="ja-JP" sz="1600" b="1" dirty="0">
              <a:solidFill>
                <a:schemeClr val="tx2"/>
              </a:solidFill>
              <a:latin typeface="+mn-ea"/>
            </a:endParaRPr>
          </a:p>
          <a:p>
            <a:r>
              <a:rPr lang="en-US" altLang="ja-JP" sz="1600" b="1" dirty="0">
                <a:solidFill>
                  <a:schemeClr val="tx2"/>
                </a:solidFill>
                <a:latin typeface="+mn-ea"/>
              </a:rPr>
              <a:t>      </a:t>
            </a:r>
            <a:r>
              <a:rPr lang="ja-JP" altLang="en-US" sz="1600" dirty="0">
                <a:solidFill>
                  <a:schemeClr val="tx2"/>
                </a:solidFill>
                <a:latin typeface="+mn-ea"/>
              </a:rPr>
              <a:t>職員の能力の維持･向上のため、人事配置について要望していくと</a:t>
            </a:r>
            <a:endParaRPr lang="en-US" altLang="ja-JP" sz="1600" dirty="0">
              <a:solidFill>
                <a:schemeClr val="tx2"/>
              </a:solidFill>
              <a:latin typeface="+mn-ea"/>
            </a:endParaRPr>
          </a:p>
          <a:p>
            <a:r>
              <a:rPr lang="en-US" altLang="ja-JP" sz="1600" dirty="0">
                <a:solidFill>
                  <a:schemeClr val="tx2"/>
                </a:solidFill>
                <a:latin typeface="+mn-ea"/>
              </a:rPr>
              <a:t>    </a:t>
            </a:r>
            <a:r>
              <a:rPr lang="ja-JP" altLang="en-US" sz="1600" dirty="0">
                <a:solidFill>
                  <a:schemeClr val="tx2"/>
                </a:solidFill>
                <a:latin typeface="+mn-ea"/>
              </a:rPr>
              <a:t>ともに、業務を通したデジタル人材の育成及び多様で柔軟な働き方</a:t>
            </a:r>
            <a:endParaRPr lang="en-US" altLang="ja-JP" sz="1600" dirty="0">
              <a:solidFill>
                <a:schemeClr val="tx2"/>
              </a:solidFill>
              <a:latin typeface="+mn-ea"/>
            </a:endParaRPr>
          </a:p>
          <a:p>
            <a:r>
              <a:rPr lang="en-US" altLang="ja-JP" sz="1600">
                <a:solidFill>
                  <a:schemeClr val="tx2"/>
                </a:solidFill>
                <a:latin typeface="+mn-ea"/>
              </a:rPr>
              <a:t>    </a:t>
            </a:r>
            <a:r>
              <a:rPr lang="ja-JP" altLang="en-US" sz="1600">
                <a:solidFill>
                  <a:schemeClr val="tx2"/>
                </a:solidFill>
                <a:latin typeface="+mn-ea"/>
              </a:rPr>
              <a:t>が</a:t>
            </a:r>
            <a:r>
              <a:rPr lang="ja-JP" altLang="en-US" sz="1600" dirty="0">
                <a:solidFill>
                  <a:schemeClr val="tx2"/>
                </a:solidFill>
                <a:latin typeface="+mn-ea"/>
              </a:rPr>
              <a:t>実現できるよう職場環境を整備する。</a:t>
            </a:r>
            <a:endParaRPr kumimoji="1" lang="ja-JP" altLang="en-US" sz="1600" dirty="0"/>
          </a:p>
        </p:txBody>
      </p:sp>
      <p:sp>
        <p:nvSpPr>
          <p:cNvPr id="22" name="山形 21"/>
          <p:cNvSpPr/>
          <p:nvPr/>
        </p:nvSpPr>
        <p:spPr>
          <a:xfrm rot="5400000">
            <a:off x="9182579" y="3690396"/>
            <a:ext cx="254643" cy="358816"/>
          </a:xfrm>
          <a:prstGeom prst="chevron">
            <a:avLst/>
          </a:prstGeom>
          <a:solidFill>
            <a:srgbClr val="FF0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75200033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945B214B-2827-417F-AAD3-0B36C4717410}" vid="{F3177F42-1D9E-41C0-878D-79D532828771}"/>
    </a:ext>
  </a:extLst>
</a:theme>
</file>

<file path=docProps/app.xml><?xml version="1.0" encoding="utf-8"?>
<Properties xmlns="http://schemas.openxmlformats.org/officeDocument/2006/extended-properties" xmlns:vt="http://schemas.openxmlformats.org/officeDocument/2006/docPropsVTypes">
  <Template>blank</Template>
  <TotalTime>162</TotalTime>
  <Words>489</Words>
  <Application>Microsoft Office PowerPoint</Application>
  <PresentationFormat>A3 297x420 mm</PresentationFormat>
  <Paragraphs>43</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Arial</vt:lpstr>
      <vt:lpstr>Calibri</vt:lpstr>
      <vt:lpstr>Cambria</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河野　秀樹</dc:creator>
  <cp:lastModifiedBy>平山　高広</cp:lastModifiedBy>
  <cp:revision>17</cp:revision>
  <cp:lastPrinted>2019-04-18T11:43:12Z</cp:lastPrinted>
  <dcterms:created xsi:type="dcterms:W3CDTF">2019-04-18T09:30:39Z</dcterms:created>
  <dcterms:modified xsi:type="dcterms:W3CDTF">2025-05-29T00:45:36Z</dcterms:modified>
</cp:coreProperties>
</file>