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Lst>
  <p:sldSz cx="10439400" cy="7091363"/>
  <p:notesSz cx="9866313" cy="673576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FF"/>
    <a:srgbClr val="99FFCC"/>
    <a:srgbClr val="99FF99"/>
    <a:srgbClr val="66FF66"/>
    <a:srgbClr val="66FA7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47" autoAdjust="0"/>
    <p:restoredTop sz="94660"/>
  </p:normalViewPr>
  <p:slideViewPr>
    <p:cSldViewPr snapToGrid="0">
      <p:cViewPr varScale="1">
        <p:scale>
          <a:sx n="107" d="100"/>
          <a:sy n="107" d="100"/>
        </p:scale>
        <p:origin x="1332" y="10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1304925" y="1160555"/>
            <a:ext cx="7829550" cy="2468845"/>
          </a:xfrm>
        </p:spPr>
        <p:txBody>
          <a:bodyPr anchor="b"/>
          <a:lstStyle>
            <a:lvl1pPr algn="ctr">
              <a:defRPr sz="5138"/>
            </a:lvl1pPr>
          </a:lstStyle>
          <a:p>
            <a:r>
              <a:rPr kumimoji="1" lang="ja-JP" altLang="en-US"/>
              <a:t>マスター タイトルの書式設定</a:t>
            </a:r>
          </a:p>
        </p:txBody>
      </p:sp>
      <p:sp>
        <p:nvSpPr>
          <p:cNvPr id="3" name="サブタイトル 2"/>
          <p:cNvSpPr>
            <a:spLocks noGrp="1"/>
          </p:cNvSpPr>
          <p:nvPr>
            <p:ph type="subTitle" idx="1"/>
          </p:nvPr>
        </p:nvSpPr>
        <p:spPr>
          <a:xfrm>
            <a:off x="1304925" y="3724608"/>
            <a:ext cx="7829550" cy="1712104"/>
          </a:xfrm>
        </p:spPr>
        <p:txBody>
          <a:bodyPr/>
          <a:lstStyle>
            <a:lvl1pPr marL="0" indent="0" algn="ctr">
              <a:buNone/>
              <a:defRPr sz="2055"/>
            </a:lvl1pPr>
            <a:lvl2pPr marL="391500" indent="0" algn="ctr">
              <a:buNone/>
              <a:defRPr sz="1713"/>
            </a:lvl2pPr>
            <a:lvl3pPr marL="783001" indent="0" algn="ctr">
              <a:buNone/>
              <a:defRPr sz="1541"/>
            </a:lvl3pPr>
            <a:lvl4pPr marL="1174501" indent="0" algn="ctr">
              <a:buNone/>
              <a:defRPr sz="1370"/>
            </a:lvl4pPr>
            <a:lvl5pPr marL="1566001" indent="0" algn="ctr">
              <a:buNone/>
              <a:defRPr sz="1370"/>
            </a:lvl5pPr>
            <a:lvl6pPr marL="1957502" indent="0" algn="ctr">
              <a:buNone/>
              <a:defRPr sz="1370"/>
            </a:lvl6pPr>
            <a:lvl7pPr marL="2349002" indent="0" algn="ctr">
              <a:buNone/>
              <a:defRPr sz="1370"/>
            </a:lvl7pPr>
            <a:lvl8pPr marL="2740503" indent="0" algn="ctr">
              <a:buNone/>
              <a:defRPr sz="1370"/>
            </a:lvl8pPr>
            <a:lvl9pPr marL="3132003" indent="0" algn="ctr">
              <a:buNone/>
              <a:defRPr sz="1370"/>
            </a:lvl9pPr>
          </a:lstStyle>
          <a:p>
            <a:r>
              <a:rPr kumimoji="1" lang="ja-JP" altLang="en-US"/>
              <a:t>マスター サブタイトルの書式設定</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dirty="0"/>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36153879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40015918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7470695" y="377550"/>
            <a:ext cx="2250996" cy="6009602"/>
          </a:xfr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717709" y="377550"/>
            <a:ext cx="6622494" cy="6009602"/>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1579695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405603186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12271" y="1767917"/>
            <a:ext cx="9003983" cy="2949810"/>
          </a:xfrm>
        </p:spPr>
        <p:txBody>
          <a:bodyPr anchor="b"/>
          <a:lstStyle>
            <a:lvl1pPr>
              <a:defRPr sz="5138"/>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12271" y="4745633"/>
            <a:ext cx="9003983" cy="1551235"/>
          </a:xfrm>
        </p:spPr>
        <p:txBody>
          <a:bodyPr/>
          <a:lstStyle>
            <a:lvl1pPr marL="0" indent="0">
              <a:buNone/>
              <a:defRPr sz="2055">
                <a:solidFill>
                  <a:schemeClr val="tx1">
                    <a:tint val="75000"/>
                  </a:schemeClr>
                </a:solidFill>
              </a:defRPr>
            </a:lvl1pPr>
            <a:lvl2pPr marL="391500" indent="0">
              <a:buNone/>
              <a:defRPr sz="1713">
                <a:solidFill>
                  <a:schemeClr val="tx1">
                    <a:tint val="75000"/>
                  </a:schemeClr>
                </a:solidFill>
              </a:defRPr>
            </a:lvl2pPr>
            <a:lvl3pPr marL="783001" indent="0">
              <a:buNone/>
              <a:defRPr sz="1541">
                <a:solidFill>
                  <a:schemeClr val="tx1">
                    <a:tint val="75000"/>
                  </a:schemeClr>
                </a:solidFill>
              </a:defRPr>
            </a:lvl3pPr>
            <a:lvl4pPr marL="1174501" indent="0">
              <a:buNone/>
              <a:defRPr sz="1370">
                <a:solidFill>
                  <a:schemeClr val="tx1">
                    <a:tint val="75000"/>
                  </a:schemeClr>
                </a:solidFill>
              </a:defRPr>
            </a:lvl4pPr>
            <a:lvl5pPr marL="1566001" indent="0">
              <a:buNone/>
              <a:defRPr sz="1370">
                <a:solidFill>
                  <a:schemeClr val="tx1">
                    <a:tint val="75000"/>
                  </a:schemeClr>
                </a:solidFill>
              </a:defRPr>
            </a:lvl5pPr>
            <a:lvl6pPr marL="1957502" indent="0">
              <a:buNone/>
              <a:defRPr sz="1370">
                <a:solidFill>
                  <a:schemeClr val="tx1">
                    <a:tint val="75000"/>
                  </a:schemeClr>
                </a:solidFill>
              </a:defRPr>
            </a:lvl6pPr>
            <a:lvl7pPr marL="2349002" indent="0">
              <a:buNone/>
              <a:defRPr sz="1370">
                <a:solidFill>
                  <a:schemeClr val="tx1">
                    <a:tint val="75000"/>
                  </a:schemeClr>
                </a:solidFill>
              </a:defRPr>
            </a:lvl7pPr>
            <a:lvl8pPr marL="2740503" indent="0">
              <a:buNone/>
              <a:defRPr sz="1370">
                <a:solidFill>
                  <a:schemeClr val="tx1">
                    <a:tint val="75000"/>
                  </a:schemeClr>
                </a:solidFill>
              </a:defRPr>
            </a:lvl8pPr>
            <a:lvl9pPr marL="3132003" indent="0">
              <a:buNone/>
              <a:defRPr sz="137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5" name="フッター プレースホルダー 4"/>
          <p:cNvSpPr>
            <a:spLocks noGrp="1"/>
          </p:cNvSpPr>
          <p:nvPr>
            <p:ph type="ftr" sz="quarter" idx="11"/>
          </p:nvPr>
        </p:nvSpPr>
        <p:spPr/>
        <p:txBody>
          <a:bodyPr/>
          <a:lstStyle/>
          <a:p>
            <a:endParaRPr kumimoji="1" lang="ja-JP" altLang="en-US"/>
          </a:p>
        </p:txBody>
      </p:sp>
      <p:sp>
        <p:nvSpPr>
          <p:cNvPr id="6" name="スライド番号プレースホルダー 5"/>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12083630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717709" y="1887747"/>
            <a:ext cx="4436745" cy="449940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5284946" y="1887747"/>
            <a:ext cx="4436745" cy="4499405"/>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7950296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719068" y="377550"/>
            <a:ext cx="9003983" cy="1370669"/>
          </a:xfrm>
        </p:spPr>
        <p:txBody>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719069" y="1738369"/>
            <a:ext cx="4416355" cy="851948"/>
          </a:xfrm>
        </p:spPr>
        <p:txBody>
          <a:bodyPr anchor="b"/>
          <a:lstStyle>
            <a:lvl1pPr marL="0" indent="0">
              <a:buNone/>
              <a:defRPr sz="2055" b="1"/>
            </a:lvl1pPr>
            <a:lvl2pPr marL="391500" indent="0">
              <a:buNone/>
              <a:defRPr sz="1713" b="1"/>
            </a:lvl2pPr>
            <a:lvl3pPr marL="783001" indent="0">
              <a:buNone/>
              <a:defRPr sz="1541" b="1"/>
            </a:lvl3pPr>
            <a:lvl4pPr marL="1174501" indent="0">
              <a:buNone/>
              <a:defRPr sz="1370" b="1"/>
            </a:lvl4pPr>
            <a:lvl5pPr marL="1566001" indent="0">
              <a:buNone/>
              <a:defRPr sz="1370" b="1"/>
            </a:lvl5pPr>
            <a:lvl6pPr marL="1957502" indent="0">
              <a:buNone/>
              <a:defRPr sz="1370" b="1"/>
            </a:lvl6pPr>
            <a:lvl7pPr marL="2349002" indent="0">
              <a:buNone/>
              <a:defRPr sz="1370" b="1"/>
            </a:lvl7pPr>
            <a:lvl8pPr marL="2740503" indent="0">
              <a:buNone/>
              <a:defRPr sz="1370" b="1"/>
            </a:lvl8pPr>
            <a:lvl9pPr marL="3132003" indent="0">
              <a:buNone/>
              <a:defRPr sz="137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719069" y="2590317"/>
            <a:ext cx="4416355" cy="3809967"/>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5284946" y="1738369"/>
            <a:ext cx="4438105" cy="851948"/>
          </a:xfrm>
        </p:spPr>
        <p:txBody>
          <a:bodyPr anchor="b"/>
          <a:lstStyle>
            <a:lvl1pPr marL="0" indent="0">
              <a:buNone/>
              <a:defRPr sz="2055" b="1"/>
            </a:lvl1pPr>
            <a:lvl2pPr marL="391500" indent="0">
              <a:buNone/>
              <a:defRPr sz="1713" b="1"/>
            </a:lvl2pPr>
            <a:lvl3pPr marL="783001" indent="0">
              <a:buNone/>
              <a:defRPr sz="1541" b="1"/>
            </a:lvl3pPr>
            <a:lvl4pPr marL="1174501" indent="0">
              <a:buNone/>
              <a:defRPr sz="1370" b="1"/>
            </a:lvl4pPr>
            <a:lvl5pPr marL="1566001" indent="0">
              <a:buNone/>
              <a:defRPr sz="1370" b="1"/>
            </a:lvl5pPr>
            <a:lvl6pPr marL="1957502" indent="0">
              <a:buNone/>
              <a:defRPr sz="1370" b="1"/>
            </a:lvl6pPr>
            <a:lvl7pPr marL="2349002" indent="0">
              <a:buNone/>
              <a:defRPr sz="1370" b="1"/>
            </a:lvl7pPr>
            <a:lvl8pPr marL="2740503" indent="0">
              <a:buNone/>
              <a:defRPr sz="1370" b="1"/>
            </a:lvl8pPr>
            <a:lvl9pPr marL="3132003" indent="0">
              <a:buNone/>
              <a:defRPr sz="137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5284946" y="2590317"/>
            <a:ext cx="4438105" cy="3809967"/>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8" name="フッター プレースホルダー 7"/>
          <p:cNvSpPr>
            <a:spLocks noGrp="1"/>
          </p:cNvSpPr>
          <p:nvPr>
            <p:ph type="ftr" sz="quarter" idx="11"/>
          </p:nvPr>
        </p:nvSpPr>
        <p:spPr/>
        <p:txBody>
          <a:bodyPr/>
          <a:lstStyle/>
          <a:p>
            <a:endParaRPr kumimoji="1" lang="ja-JP" altLang="en-US"/>
          </a:p>
        </p:txBody>
      </p:sp>
      <p:sp>
        <p:nvSpPr>
          <p:cNvPr id="9" name="スライド番号プレースホルダー 8"/>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380839888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4" name="フッター プレースホルダー 3"/>
          <p:cNvSpPr>
            <a:spLocks noGrp="1"/>
          </p:cNvSpPr>
          <p:nvPr>
            <p:ph type="ftr" sz="quarter" idx="11"/>
          </p:nvPr>
        </p:nvSpPr>
        <p:spPr/>
        <p:txBody>
          <a:bodyPr/>
          <a:lstStyle/>
          <a:p>
            <a:endParaRPr kumimoji="1" lang="ja-JP" altLang="en-US"/>
          </a:p>
        </p:txBody>
      </p:sp>
      <p:sp>
        <p:nvSpPr>
          <p:cNvPr id="5" name="スライド番号プレースホルダー 4"/>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4462550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3" name="フッター プレースホルダー 2"/>
          <p:cNvSpPr>
            <a:spLocks noGrp="1"/>
          </p:cNvSpPr>
          <p:nvPr>
            <p:ph type="ftr" sz="quarter" idx="11"/>
          </p:nvPr>
        </p:nvSpPr>
        <p:spPr/>
        <p:txBody>
          <a:bodyPr/>
          <a:lstStyle/>
          <a:p>
            <a:endParaRPr kumimoji="1" lang="ja-JP" altLang="en-US"/>
          </a:p>
        </p:txBody>
      </p:sp>
      <p:sp>
        <p:nvSpPr>
          <p:cNvPr id="4" name="スライド番号プレースホルダー 3"/>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261795486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719069" y="472758"/>
            <a:ext cx="3366978" cy="1654651"/>
          </a:xfrm>
        </p:spPr>
        <p:txBody>
          <a:bodyPr anchor="b"/>
          <a:lstStyle>
            <a:lvl1pPr>
              <a:defRPr sz="2740"/>
            </a:lvl1pPr>
          </a:lstStyle>
          <a:p>
            <a:r>
              <a:rPr kumimoji="1" lang="ja-JP" altLang="en-US"/>
              <a:t>マスター タイトルの書式設定</a:t>
            </a:r>
          </a:p>
        </p:txBody>
      </p:sp>
      <p:sp>
        <p:nvSpPr>
          <p:cNvPr id="3" name="コンテンツ プレースホルダー 2"/>
          <p:cNvSpPr>
            <a:spLocks noGrp="1"/>
          </p:cNvSpPr>
          <p:nvPr>
            <p:ph idx="1"/>
          </p:nvPr>
        </p:nvSpPr>
        <p:spPr>
          <a:xfrm>
            <a:off x="4438105" y="1021025"/>
            <a:ext cx="5284946" cy="5039464"/>
          </a:xfrm>
        </p:spPr>
        <p:txBody>
          <a:bodyPr/>
          <a:lstStyle>
            <a:lvl1pPr>
              <a:defRPr sz="2740"/>
            </a:lvl1pPr>
            <a:lvl2pPr>
              <a:defRPr sz="2398"/>
            </a:lvl2pPr>
            <a:lvl3pPr>
              <a:defRPr sz="2055"/>
            </a:lvl3pPr>
            <a:lvl4pPr>
              <a:defRPr sz="1713"/>
            </a:lvl4pPr>
            <a:lvl5pPr>
              <a:defRPr sz="1713"/>
            </a:lvl5pPr>
            <a:lvl6pPr>
              <a:defRPr sz="1713"/>
            </a:lvl6pPr>
            <a:lvl7pPr>
              <a:defRPr sz="1713"/>
            </a:lvl7pPr>
            <a:lvl8pPr>
              <a:defRPr sz="1713"/>
            </a:lvl8pPr>
            <a:lvl9pPr>
              <a:defRPr sz="1713"/>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719069" y="2127409"/>
            <a:ext cx="3366978" cy="3941288"/>
          </a:xfrm>
        </p:spPr>
        <p:txBody>
          <a:bodyPr/>
          <a:lstStyle>
            <a:lvl1pPr marL="0" indent="0">
              <a:buNone/>
              <a:defRPr sz="1370"/>
            </a:lvl1pPr>
            <a:lvl2pPr marL="391500" indent="0">
              <a:buNone/>
              <a:defRPr sz="1199"/>
            </a:lvl2pPr>
            <a:lvl3pPr marL="783001" indent="0">
              <a:buNone/>
              <a:defRPr sz="1028"/>
            </a:lvl3pPr>
            <a:lvl4pPr marL="1174501" indent="0">
              <a:buNone/>
              <a:defRPr sz="856"/>
            </a:lvl4pPr>
            <a:lvl5pPr marL="1566001" indent="0">
              <a:buNone/>
              <a:defRPr sz="856"/>
            </a:lvl5pPr>
            <a:lvl6pPr marL="1957502" indent="0">
              <a:buNone/>
              <a:defRPr sz="856"/>
            </a:lvl6pPr>
            <a:lvl7pPr marL="2349002" indent="0">
              <a:buNone/>
              <a:defRPr sz="856"/>
            </a:lvl7pPr>
            <a:lvl8pPr marL="2740503" indent="0">
              <a:buNone/>
              <a:defRPr sz="856"/>
            </a:lvl8pPr>
            <a:lvl9pPr marL="3132003" indent="0">
              <a:buNone/>
              <a:defRPr sz="856"/>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18458960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719069" y="472758"/>
            <a:ext cx="3366978" cy="1654651"/>
          </a:xfrm>
        </p:spPr>
        <p:txBody>
          <a:bodyPr anchor="b"/>
          <a:lstStyle>
            <a:lvl1pPr>
              <a:defRPr sz="2740"/>
            </a:lvl1pPr>
          </a:lstStyle>
          <a:p>
            <a:r>
              <a:rPr kumimoji="1" lang="ja-JP" altLang="en-US"/>
              <a:t>マスター タイトルの書式設定</a:t>
            </a:r>
          </a:p>
        </p:txBody>
      </p:sp>
      <p:sp>
        <p:nvSpPr>
          <p:cNvPr id="3" name="図プレースホルダー 2"/>
          <p:cNvSpPr>
            <a:spLocks noGrp="1"/>
          </p:cNvSpPr>
          <p:nvPr>
            <p:ph type="pic" idx="1"/>
          </p:nvPr>
        </p:nvSpPr>
        <p:spPr>
          <a:xfrm>
            <a:off x="4438105" y="1021025"/>
            <a:ext cx="5284946" cy="5039464"/>
          </a:xfrm>
        </p:spPr>
        <p:txBody>
          <a:bodyPr/>
          <a:lstStyle>
            <a:lvl1pPr marL="0" indent="0">
              <a:buNone/>
              <a:defRPr sz="2740"/>
            </a:lvl1pPr>
            <a:lvl2pPr marL="391500" indent="0">
              <a:buNone/>
              <a:defRPr sz="2398"/>
            </a:lvl2pPr>
            <a:lvl3pPr marL="783001" indent="0">
              <a:buNone/>
              <a:defRPr sz="2055"/>
            </a:lvl3pPr>
            <a:lvl4pPr marL="1174501" indent="0">
              <a:buNone/>
              <a:defRPr sz="1713"/>
            </a:lvl4pPr>
            <a:lvl5pPr marL="1566001" indent="0">
              <a:buNone/>
              <a:defRPr sz="1713"/>
            </a:lvl5pPr>
            <a:lvl6pPr marL="1957502" indent="0">
              <a:buNone/>
              <a:defRPr sz="1713"/>
            </a:lvl6pPr>
            <a:lvl7pPr marL="2349002" indent="0">
              <a:buNone/>
              <a:defRPr sz="1713"/>
            </a:lvl7pPr>
            <a:lvl8pPr marL="2740503" indent="0">
              <a:buNone/>
              <a:defRPr sz="1713"/>
            </a:lvl8pPr>
            <a:lvl9pPr marL="3132003" indent="0">
              <a:buNone/>
              <a:defRPr sz="1713"/>
            </a:lvl9pPr>
          </a:lstStyle>
          <a:p>
            <a:r>
              <a:rPr kumimoji="1" lang="ja-JP" altLang="en-US"/>
              <a:t>図を追加</a:t>
            </a:r>
          </a:p>
        </p:txBody>
      </p:sp>
      <p:sp>
        <p:nvSpPr>
          <p:cNvPr id="4" name="テキスト プレースホルダー 3"/>
          <p:cNvSpPr>
            <a:spLocks noGrp="1"/>
          </p:cNvSpPr>
          <p:nvPr>
            <p:ph type="body" sz="half" idx="2"/>
          </p:nvPr>
        </p:nvSpPr>
        <p:spPr>
          <a:xfrm>
            <a:off x="719069" y="2127409"/>
            <a:ext cx="3366978" cy="3941288"/>
          </a:xfrm>
        </p:spPr>
        <p:txBody>
          <a:bodyPr/>
          <a:lstStyle>
            <a:lvl1pPr marL="0" indent="0">
              <a:buNone/>
              <a:defRPr sz="1370"/>
            </a:lvl1pPr>
            <a:lvl2pPr marL="391500" indent="0">
              <a:buNone/>
              <a:defRPr sz="1199"/>
            </a:lvl2pPr>
            <a:lvl3pPr marL="783001" indent="0">
              <a:buNone/>
              <a:defRPr sz="1028"/>
            </a:lvl3pPr>
            <a:lvl4pPr marL="1174501" indent="0">
              <a:buNone/>
              <a:defRPr sz="856"/>
            </a:lvl4pPr>
            <a:lvl5pPr marL="1566001" indent="0">
              <a:buNone/>
              <a:defRPr sz="856"/>
            </a:lvl5pPr>
            <a:lvl6pPr marL="1957502" indent="0">
              <a:buNone/>
              <a:defRPr sz="856"/>
            </a:lvl6pPr>
            <a:lvl7pPr marL="2349002" indent="0">
              <a:buNone/>
              <a:defRPr sz="856"/>
            </a:lvl7pPr>
            <a:lvl8pPr marL="2740503" indent="0">
              <a:buNone/>
              <a:defRPr sz="856"/>
            </a:lvl8pPr>
            <a:lvl9pPr marL="3132003" indent="0">
              <a:buNone/>
              <a:defRPr sz="856"/>
            </a:lvl9pPr>
          </a:lstStyle>
          <a:p>
            <a:pPr lvl="0"/>
            <a:r>
              <a:rPr kumimoji="1" lang="ja-JP" altLang="en-US"/>
              <a:t>マスター テキストの書式設定</a:t>
            </a:r>
          </a:p>
        </p:txBody>
      </p:sp>
      <p:sp>
        <p:nvSpPr>
          <p:cNvPr id="5" name="日付プレースホルダー 4"/>
          <p:cNvSpPr>
            <a:spLocks noGrp="1"/>
          </p:cNvSpPr>
          <p:nvPr>
            <p:ph type="dt" sz="half" idx="10"/>
          </p:nvPr>
        </p:nvSpPr>
        <p:spPr/>
        <p:txBody>
          <a:bodyPr/>
          <a:lstStyle/>
          <a:p>
            <a:fld id="{3265CE67-E885-4BA4-9EE7-F2F65288342D}" type="datetimeFigureOut">
              <a:rPr kumimoji="1" lang="ja-JP" altLang="en-US" smtClean="0"/>
              <a:t>2025/7/1</a:t>
            </a:fld>
            <a:endParaRPr kumimoji="1" lang="ja-JP" altLang="en-US"/>
          </a:p>
        </p:txBody>
      </p:sp>
      <p:sp>
        <p:nvSpPr>
          <p:cNvPr id="6" name="フッター プレースホルダー 5"/>
          <p:cNvSpPr>
            <a:spLocks noGrp="1"/>
          </p:cNvSpPr>
          <p:nvPr>
            <p:ph type="ftr" sz="quarter" idx="11"/>
          </p:nvPr>
        </p:nvSpPr>
        <p:spPr/>
        <p:txBody>
          <a:bodyPr/>
          <a:lstStyle/>
          <a:p>
            <a:endParaRPr kumimoji="1" lang="ja-JP" altLang="en-US"/>
          </a:p>
        </p:txBody>
      </p:sp>
      <p:sp>
        <p:nvSpPr>
          <p:cNvPr id="7" name="スライド番号プレースホルダー 6"/>
          <p:cNvSpPr>
            <a:spLocks noGrp="1"/>
          </p:cNvSpPr>
          <p:nvPr>
            <p:ph type="sldNum" sz="quarter" idx="12"/>
          </p:nvPr>
        </p:nvSpPr>
        <p:spPr/>
        <p:txBody>
          <a:body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242758285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p:cNvSpPr>
            <a:spLocks noGrp="1"/>
          </p:cNvSpPr>
          <p:nvPr>
            <p:ph type="title"/>
          </p:nvPr>
        </p:nvSpPr>
        <p:spPr>
          <a:xfrm>
            <a:off x="717709" y="377550"/>
            <a:ext cx="9003983" cy="1370669"/>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p:cNvSpPr>
            <a:spLocks noGrp="1"/>
          </p:cNvSpPr>
          <p:nvPr>
            <p:ph type="body" idx="1"/>
          </p:nvPr>
        </p:nvSpPr>
        <p:spPr>
          <a:xfrm>
            <a:off x="717709" y="1887747"/>
            <a:ext cx="9003983" cy="4499405"/>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2"/>
          </p:nvPr>
        </p:nvSpPr>
        <p:spPr>
          <a:xfrm>
            <a:off x="717709" y="6572644"/>
            <a:ext cx="2348865" cy="377549"/>
          </a:xfrm>
          <a:prstGeom prst="rect">
            <a:avLst/>
          </a:prstGeom>
        </p:spPr>
        <p:txBody>
          <a:bodyPr vert="horz" lIns="91440" tIns="45720" rIns="91440" bIns="45720" rtlCol="0" anchor="ctr"/>
          <a:lstStyle>
            <a:lvl1pPr algn="l">
              <a:defRPr sz="1028">
                <a:solidFill>
                  <a:schemeClr val="tx1">
                    <a:tint val="75000"/>
                  </a:schemeClr>
                </a:solidFill>
              </a:defRPr>
            </a:lvl1pPr>
          </a:lstStyle>
          <a:p>
            <a:fld id="{3265CE67-E885-4BA4-9EE7-F2F65288342D}" type="datetimeFigureOut">
              <a:rPr kumimoji="1" lang="ja-JP" altLang="en-US" smtClean="0"/>
              <a:t>2025/7/1</a:t>
            </a:fld>
            <a:endParaRPr kumimoji="1" lang="ja-JP" altLang="en-US"/>
          </a:p>
        </p:txBody>
      </p:sp>
      <p:sp>
        <p:nvSpPr>
          <p:cNvPr id="5" name="フッター プレースホルダー 4"/>
          <p:cNvSpPr>
            <a:spLocks noGrp="1"/>
          </p:cNvSpPr>
          <p:nvPr>
            <p:ph type="ftr" sz="quarter" idx="3"/>
          </p:nvPr>
        </p:nvSpPr>
        <p:spPr>
          <a:xfrm>
            <a:off x="3458051" y="6572644"/>
            <a:ext cx="3523298" cy="377549"/>
          </a:xfrm>
          <a:prstGeom prst="rect">
            <a:avLst/>
          </a:prstGeom>
        </p:spPr>
        <p:txBody>
          <a:bodyPr vert="horz" lIns="91440" tIns="45720" rIns="91440" bIns="45720" rtlCol="0" anchor="ctr"/>
          <a:lstStyle>
            <a:lvl1pPr algn="ctr">
              <a:defRPr sz="1028">
                <a:solidFill>
                  <a:schemeClr val="tx1">
                    <a:tint val="75000"/>
                  </a:schemeClr>
                </a:solidFill>
              </a:defRPr>
            </a:lvl1pPr>
          </a:lstStyle>
          <a:p>
            <a:endParaRPr kumimoji="1" lang="ja-JP" altLang="en-US"/>
          </a:p>
        </p:txBody>
      </p:sp>
      <p:sp>
        <p:nvSpPr>
          <p:cNvPr id="6" name="スライド番号プレースホルダー 5"/>
          <p:cNvSpPr>
            <a:spLocks noGrp="1"/>
          </p:cNvSpPr>
          <p:nvPr>
            <p:ph type="sldNum" sz="quarter" idx="4"/>
          </p:nvPr>
        </p:nvSpPr>
        <p:spPr>
          <a:xfrm>
            <a:off x="7372826" y="6572644"/>
            <a:ext cx="2348865" cy="377549"/>
          </a:xfrm>
          <a:prstGeom prst="rect">
            <a:avLst/>
          </a:prstGeom>
        </p:spPr>
        <p:txBody>
          <a:bodyPr vert="horz" lIns="91440" tIns="45720" rIns="91440" bIns="45720" rtlCol="0" anchor="ctr"/>
          <a:lstStyle>
            <a:lvl1pPr algn="r">
              <a:defRPr sz="1028">
                <a:solidFill>
                  <a:schemeClr val="tx1">
                    <a:tint val="75000"/>
                  </a:schemeClr>
                </a:solidFill>
              </a:defRPr>
            </a:lvl1pPr>
          </a:lstStyle>
          <a:p>
            <a:fld id="{DAAF23B0-AD86-464B-AFB8-4D0DE56EB041}" type="slidenum">
              <a:rPr kumimoji="1" lang="ja-JP" altLang="en-US" smtClean="0"/>
              <a:t>‹#›</a:t>
            </a:fld>
            <a:endParaRPr kumimoji="1" lang="ja-JP" altLang="en-US"/>
          </a:p>
        </p:txBody>
      </p:sp>
    </p:spTree>
    <p:extLst>
      <p:ext uri="{BB962C8B-B14F-4D97-AF65-F5344CB8AC3E}">
        <p14:creationId xmlns:p14="http://schemas.microsoft.com/office/powerpoint/2010/main" val="131320973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783001" rtl="0" eaLnBrk="1" latinLnBrk="0" hangingPunct="1">
        <a:lnSpc>
          <a:spcPct val="90000"/>
        </a:lnSpc>
        <a:spcBef>
          <a:spcPct val="0"/>
        </a:spcBef>
        <a:buNone/>
        <a:defRPr kumimoji="1" sz="3768" kern="1200">
          <a:solidFill>
            <a:schemeClr val="tx1"/>
          </a:solidFill>
          <a:latin typeface="+mj-lt"/>
          <a:ea typeface="+mj-ea"/>
          <a:cs typeface="+mj-cs"/>
        </a:defRPr>
      </a:lvl1pPr>
    </p:titleStyle>
    <p:bodyStyle>
      <a:lvl1pPr marL="195750" indent="-195750" algn="l" defTabSz="783001" rtl="0" eaLnBrk="1" latinLnBrk="0" hangingPunct="1">
        <a:lnSpc>
          <a:spcPct val="90000"/>
        </a:lnSpc>
        <a:spcBef>
          <a:spcPts val="856"/>
        </a:spcBef>
        <a:buFont typeface="Arial" panose="020B0604020202020204" pitchFamily="34" charset="0"/>
        <a:buChar char="•"/>
        <a:defRPr kumimoji="1" sz="2398" kern="1200">
          <a:solidFill>
            <a:schemeClr val="tx1"/>
          </a:solidFill>
          <a:latin typeface="+mn-lt"/>
          <a:ea typeface="+mn-ea"/>
          <a:cs typeface="+mn-cs"/>
        </a:defRPr>
      </a:lvl1pPr>
      <a:lvl2pPr marL="587251" indent="-195750" algn="l" defTabSz="783001" rtl="0" eaLnBrk="1" latinLnBrk="0" hangingPunct="1">
        <a:lnSpc>
          <a:spcPct val="90000"/>
        </a:lnSpc>
        <a:spcBef>
          <a:spcPts val="428"/>
        </a:spcBef>
        <a:buFont typeface="Arial" panose="020B0604020202020204" pitchFamily="34" charset="0"/>
        <a:buChar char="•"/>
        <a:defRPr kumimoji="1" sz="2055" kern="1200">
          <a:solidFill>
            <a:schemeClr val="tx1"/>
          </a:solidFill>
          <a:latin typeface="+mn-lt"/>
          <a:ea typeface="+mn-ea"/>
          <a:cs typeface="+mn-cs"/>
        </a:defRPr>
      </a:lvl2pPr>
      <a:lvl3pPr marL="978751" indent="-195750" algn="l" defTabSz="783001" rtl="0" eaLnBrk="1" latinLnBrk="0" hangingPunct="1">
        <a:lnSpc>
          <a:spcPct val="90000"/>
        </a:lnSpc>
        <a:spcBef>
          <a:spcPts val="428"/>
        </a:spcBef>
        <a:buFont typeface="Arial" panose="020B0604020202020204" pitchFamily="34" charset="0"/>
        <a:buChar char="•"/>
        <a:defRPr kumimoji="1" sz="1713" kern="1200">
          <a:solidFill>
            <a:schemeClr val="tx1"/>
          </a:solidFill>
          <a:latin typeface="+mn-lt"/>
          <a:ea typeface="+mn-ea"/>
          <a:cs typeface="+mn-cs"/>
        </a:defRPr>
      </a:lvl3pPr>
      <a:lvl4pPr marL="1370251" indent="-195750" algn="l" defTabSz="783001" rtl="0" eaLnBrk="1" latinLnBrk="0" hangingPunct="1">
        <a:lnSpc>
          <a:spcPct val="90000"/>
        </a:lnSpc>
        <a:spcBef>
          <a:spcPts val="428"/>
        </a:spcBef>
        <a:buFont typeface="Arial" panose="020B0604020202020204" pitchFamily="34" charset="0"/>
        <a:buChar char="•"/>
        <a:defRPr kumimoji="1" sz="1541" kern="1200">
          <a:solidFill>
            <a:schemeClr val="tx1"/>
          </a:solidFill>
          <a:latin typeface="+mn-lt"/>
          <a:ea typeface="+mn-ea"/>
          <a:cs typeface="+mn-cs"/>
        </a:defRPr>
      </a:lvl4pPr>
      <a:lvl5pPr marL="1761752" indent="-195750" algn="l" defTabSz="783001" rtl="0" eaLnBrk="1" latinLnBrk="0" hangingPunct="1">
        <a:lnSpc>
          <a:spcPct val="90000"/>
        </a:lnSpc>
        <a:spcBef>
          <a:spcPts val="428"/>
        </a:spcBef>
        <a:buFont typeface="Arial" panose="020B0604020202020204" pitchFamily="34" charset="0"/>
        <a:buChar char="•"/>
        <a:defRPr kumimoji="1" sz="1541" kern="1200">
          <a:solidFill>
            <a:schemeClr val="tx1"/>
          </a:solidFill>
          <a:latin typeface="+mn-lt"/>
          <a:ea typeface="+mn-ea"/>
          <a:cs typeface="+mn-cs"/>
        </a:defRPr>
      </a:lvl5pPr>
      <a:lvl6pPr marL="2153252" indent="-195750" algn="l" defTabSz="783001" rtl="0" eaLnBrk="1" latinLnBrk="0" hangingPunct="1">
        <a:lnSpc>
          <a:spcPct val="90000"/>
        </a:lnSpc>
        <a:spcBef>
          <a:spcPts val="428"/>
        </a:spcBef>
        <a:buFont typeface="Arial" panose="020B0604020202020204" pitchFamily="34" charset="0"/>
        <a:buChar char="•"/>
        <a:defRPr kumimoji="1" sz="1541" kern="1200">
          <a:solidFill>
            <a:schemeClr val="tx1"/>
          </a:solidFill>
          <a:latin typeface="+mn-lt"/>
          <a:ea typeface="+mn-ea"/>
          <a:cs typeface="+mn-cs"/>
        </a:defRPr>
      </a:lvl6pPr>
      <a:lvl7pPr marL="2544752" indent="-195750" algn="l" defTabSz="783001" rtl="0" eaLnBrk="1" latinLnBrk="0" hangingPunct="1">
        <a:lnSpc>
          <a:spcPct val="90000"/>
        </a:lnSpc>
        <a:spcBef>
          <a:spcPts val="428"/>
        </a:spcBef>
        <a:buFont typeface="Arial" panose="020B0604020202020204" pitchFamily="34" charset="0"/>
        <a:buChar char="•"/>
        <a:defRPr kumimoji="1" sz="1541" kern="1200">
          <a:solidFill>
            <a:schemeClr val="tx1"/>
          </a:solidFill>
          <a:latin typeface="+mn-lt"/>
          <a:ea typeface="+mn-ea"/>
          <a:cs typeface="+mn-cs"/>
        </a:defRPr>
      </a:lvl7pPr>
      <a:lvl8pPr marL="2936253" indent="-195750" algn="l" defTabSz="783001" rtl="0" eaLnBrk="1" latinLnBrk="0" hangingPunct="1">
        <a:lnSpc>
          <a:spcPct val="90000"/>
        </a:lnSpc>
        <a:spcBef>
          <a:spcPts val="428"/>
        </a:spcBef>
        <a:buFont typeface="Arial" panose="020B0604020202020204" pitchFamily="34" charset="0"/>
        <a:buChar char="•"/>
        <a:defRPr kumimoji="1" sz="1541" kern="1200">
          <a:solidFill>
            <a:schemeClr val="tx1"/>
          </a:solidFill>
          <a:latin typeface="+mn-lt"/>
          <a:ea typeface="+mn-ea"/>
          <a:cs typeface="+mn-cs"/>
        </a:defRPr>
      </a:lvl8pPr>
      <a:lvl9pPr marL="3327753" indent="-195750" algn="l" defTabSz="783001" rtl="0" eaLnBrk="1" latinLnBrk="0" hangingPunct="1">
        <a:lnSpc>
          <a:spcPct val="90000"/>
        </a:lnSpc>
        <a:spcBef>
          <a:spcPts val="428"/>
        </a:spcBef>
        <a:buFont typeface="Arial" panose="020B0604020202020204" pitchFamily="34" charset="0"/>
        <a:buChar char="•"/>
        <a:defRPr kumimoji="1" sz="1541" kern="1200">
          <a:solidFill>
            <a:schemeClr val="tx1"/>
          </a:solidFill>
          <a:latin typeface="+mn-lt"/>
          <a:ea typeface="+mn-ea"/>
          <a:cs typeface="+mn-cs"/>
        </a:defRPr>
      </a:lvl9pPr>
    </p:bodyStyle>
    <p:otherStyle>
      <a:defPPr>
        <a:defRPr lang="ja-JP"/>
      </a:defPPr>
      <a:lvl1pPr marL="0" algn="l" defTabSz="783001" rtl="0" eaLnBrk="1" latinLnBrk="0" hangingPunct="1">
        <a:defRPr kumimoji="1" sz="1541" kern="1200">
          <a:solidFill>
            <a:schemeClr val="tx1"/>
          </a:solidFill>
          <a:latin typeface="+mn-lt"/>
          <a:ea typeface="+mn-ea"/>
          <a:cs typeface="+mn-cs"/>
        </a:defRPr>
      </a:lvl1pPr>
      <a:lvl2pPr marL="391500" algn="l" defTabSz="783001" rtl="0" eaLnBrk="1" latinLnBrk="0" hangingPunct="1">
        <a:defRPr kumimoji="1" sz="1541" kern="1200">
          <a:solidFill>
            <a:schemeClr val="tx1"/>
          </a:solidFill>
          <a:latin typeface="+mn-lt"/>
          <a:ea typeface="+mn-ea"/>
          <a:cs typeface="+mn-cs"/>
        </a:defRPr>
      </a:lvl2pPr>
      <a:lvl3pPr marL="783001" algn="l" defTabSz="783001" rtl="0" eaLnBrk="1" latinLnBrk="0" hangingPunct="1">
        <a:defRPr kumimoji="1" sz="1541" kern="1200">
          <a:solidFill>
            <a:schemeClr val="tx1"/>
          </a:solidFill>
          <a:latin typeface="+mn-lt"/>
          <a:ea typeface="+mn-ea"/>
          <a:cs typeface="+mn-cs"/>
        </a:defRPr>
      </a:lvl3pPr>
      <a:lvl4pPr marL="1174501" algn="l" defTabSz="783001" rtl="0" eaLnBrk="1" latinLnBrk="0" hangingPunct="1">
        <a:defRPr kumimoji="1" sz="1541" kern="1200">
          <a:solidFill>
            <a:schemeClr val="tx1"/>
          </a:solidFill>
          <a:latin typeface="+mn-lt"/>
          <a:ea typeface="+mn-ea"/>
          <a:cs typeface="+mn-cs"/>
        </a:defRPr>
      </a:lvl4pPr>
      <a:lvl5pPr marL="1566001" algn="l" defTabSz="783001" rtl="0" eaLnBrk="1" latinLnBrk="0" hangingPunct="1">
        <a:defRPr kumimoji="1" sz="1541" kern="1200">
          <a:solidFill>
            <a:schemeClr val="tx1"/>
          </a:solidFill>
          <a:latin typeface="+mn-lt"/>
          <a:ea typeface="+mn-ea"/>
          <a:cs typeface="+mn-cs"/>
        </a:defRPr>
      </a:lvl5pPr>
      <a:lvl6pPr marL="1957502" algn="l" defTabSz="783001" rtl="0" eaLnBrk="1" latinLnBrk="0" hangingPunct="1">
        <a:defRPr kumimoji="1" sz="1541" kern="1200">
          <a:solidFill>
            <a:schemeClr val="tx1"/>
          </a:solidFill>
          <a:latin typeface="+mn-lt"/>
          <a:ea typeface="+mn-ea"/>
          <a:cs typeface="+mn-cs"/>
        </a:defRPr>
      </a:lvl6pPr>
      <a:lvl7pPr marL="2349002" algn="l" defTabSz="783001" rtl="0" eaLnBrk="1" latinLnBrk="0" hangingPunct="1">
        <a:defRPr kumimoji="1" sz="1541" kern="1200">
          <a:solidFill>
            <a:schemeClr val="tx1"/>
          </a:solidFill>
          <a:latin typeface="+mn-lt"/>
          <a:ea typeface="+mn-ea"/>
          <a:cs typeface="+mn-cs"/>
        </a:defRPr>
      </a:lvl7pPr>
      <a:lvl8pPr marL="2740503" algn="l" defTabSz="783001" rtl="0" eaLnBrk="1" latinLnBrk="0" hangingPunct="1">
        <a:defRPr kumimoji="1" sz="1541" kern="1200">
          <a:solidFill>
            <a:schemeClr val="tx1"/>
          </a:solidFill>
          <a:latin typeface="+mn-lt"/>
          <a:ea typeface="+mn-ea"/>
          <a:cs typeface="+mn-cs"/>
        </a:defRPr>
      </a:lvl8pPr>
      <a:lvl9pPr marL="3132003" algn="l" defTabSz="783001" rtl="0" eaLnBrk="1" latinLnBrk="0" hangingPunct="1">
        <a:defRPr kumimoji="1" sz="154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svg"/><Relationship Id="rId7" Type="http://schemas.openxmlformats.org/officeDocument/2006/relationships/image" Target="../media/image6.svg"/><Relationship Id="rId2"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svg"/><Relationship Id="rId4" Type="http://schemas.openxmlformats.org/officeDocument/2006/relationships/image" Target="../media/image3.png"/><Relationship Id="rId9" Type="http://schemas.openxmlformats.org/officeDocument/2006/relationships/image" Target="../media/image8.sv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62B6712-489A-EDF1-2A23-3EB7230ADA18}"/>
            </a:ext>
          </a:extLst>
        </p:cNvPr>
        <p:cNvGrpSpPr/>
        <p:nvPr/>
      </p:nvGrpSpPr>
      <p:grpSpPr>
        <a:xfrm>
          <a:off x="0" y="0"/>
          <a:ext cx="0" cy="0"/>
          <a:chOff x="0" y="0"/>
          <a:chExt cx="0" cy="0"/>
        </a:xfrm>
      </p:grpSpPr>
      <p:sp>
        <p:nvSpPr>
          <p:cNvPr id="9" name="角丸四角形 8">
            <a:extLst>
              <a:ext uri="{FF2B5EF4-FFF2-40B4-BE49-F238E27FC236}">
                <a16:creationId xmlns:a16="http://schemas.microsoft.com/office/drawing/2014/main" id="{EFB1A521-BA77-A592-5C58-A101F769C855}"/>
              </a:ext>
            </a:extLst>
          </p:cNvPr>
          <p:cNvSpPr/>
          <p:nvPr/>
        </p:nvSpPr>
        <p:spPr>
          <a:xfrm>
            <a:off x="36730" y="843160"/>
            <a:ext cx="10312511" cy="1418407"/>
          </a:xfrm>
          <a:prstGeom prst="roundRect">
            <a:avLst>
              <a:gd name="adj" fmla="val 663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a:solidFill>
                <a:schemeClr val="tx1"/>
              </a:solidFill>
              <a:latin typeface="BIZ UDゴシック" panose="020B0400000000000000" pitchFamily="49" charset="-128"/>
              <a:ea typeface="BIZ UDゴシック" panose="020B0400000000000000" pitchFamily="49" charset="-128"/>
            </a:endParaRPr>
          </a:p>
        </p:txBody>
      </p:sp>
      <p:sp>
        <p:nvSpPr>
          <p:cNvPr id="8" name="角丸四角形 7">
            <a:extLst>
              <a:ext uri="{FF2B5EF4-FFF2-40B4-BE49-F238E27FC236}">
                <a16:creationId xmlns:a16="http://schemas.microsoft.com/office/drawing/2014/main" id="{BDF51445-8E80-4AB7-382E-7635C9331649}"/>
              </a:ext>
            </a:extLst>
          </p:cNvPr>
          <p:cNvSpPr/>
          <p:nvPr/>
        </p:nvSpPr>
        <p:spPr>
          <a:xfrm>
            <a:off x="36730" y="332288"/>
            <a:ext cx="10292300" cy="46573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dirty="0">
              <a:latin typeface="BIZ UDゴシック" panose="020B0400000000000000" pitchFamily="49" charset="-128"/>
              <a:ea typeface="BIZ UDゴシック" panose="020B0400000000000000" pitchFamily="49" charset="-128"/>
            </a:endParaRPr>
          </a:p>
        </p:txBody>
      </p:sp>
      <p:sp>
        <p:nvSpPr>
          <p:cNvPr id="4" name="テキスト ボックス 3">
            <a:extLst>
              <a:ext uri="{FF2B5EF4-FFF2-40B4-BE49-F238E27FC236}">
                <a16:creationId xmlns:a16="http://schemas.microsoft.com/office/drawing/2014/main" id="{D8E424C9-A212-98B1-BA9F-79588E29795B}"/>
              </a:ext>
            </a:extLst>
          </p:cNvPr>
          <p:cNvSpPr txBox="1"/>
          <p:nvPr/>
        </p:nvSpPr>
        <p:spPr>
          <a:xfrm>
            <a:off x="93675" y="-5326"/>
            <a:ext cx="3734254" cy="329449"/>
          </a:xfrm>
          <a:prstGeom prst="rect">
            <a:avLst/>
          </a:prstGeom>
          <a:noFill/>
          <a:ln w="9525">
            <a:noFill/>
          </a:ln>
        </p:spPr>
        <p:txBody>
          <a:bodyPr wrap="square" rtlCol="0">
            <a:spAutoFit/>
          </a:bodyPr>
          <a:lstStyle/>
          <a:p>
            <a:r>
              <a:rPr lang="ja-JP" altLang="en-US" sz="1541" b="1" dirty="0">
                <a:latin typeface="BIZ UDゴシック" panose="020B0400000000000000" pitchFamily="49" charset="-128"/>
                <a:ea typeface="BIZ UDゴシック" panose="020B0400000000000000" pitchFamily="49" charset="-128"/>
              </a:rPr>
              <a:t>会計管理局人材育成計画（概要版）</a:t>
            </a:r>
          </a:p>
        </p:txBody>
      </p:sp>
      <p:sp>
        <p:nvSpPr>
          <p:cNvPr id="6" name="角丸四角形 5">
            <a:extLst>
              <a:ext uri="{FF2B5EF4-FFF2-40B4-BE49-F238E27FC236}">
                <a16:creationId xmlns:a16="http://schemas.microsoft.com/office/drawing/2014/main" id="{8875FE30-8043-2FF1-A194-2515A91728CE}"/>
              </a:ext>
            </a:extLst>
          </p:cNvPr>
          <p:cNvSpPr/>
          <p:nvPr/>
        </p:nvSpPr>
        <p:spPr>
          <a:xfrm>
            <a:off x="93675" y="378808"/>
            <a:ext cx="1368000" cy="374444"/>
          </a:xfrm>
          <a:prstGeom prst="roundRect">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b="1" dirty="0">
              <a:latin typeface="BIZ UDゴシック" panose="020B0400000000000000" pitchFamily="49" charset="-128"/>
              <a:ea typeface="BIZ UDゴシック" panose="020B0400000000000000" pitchFamily="49" charset="-128"/>
            </a:endParaRPr>
          </a:p>
        </p:txBody>
      </p:sp>
      <p:sp>
        <p:nvSpPr>
          <p:cNvPr id="7" name="テキスト ボックス 6">
            <a:extLst>
              <a:ext uri="{FF2B5EF4-FFF2-40B4-BE49-F238E27FC236}">
                <a16:creationId xmlns:a16="http://schemas.microsoft.com/office/drawing/2014/main" id="{1602EBD7-3C4D-9992-6D77-5B75192F4B9F}"/>
              </a:ext>
            </a:extLst>
          </p:cNvPr>
          <p:cNvSpPr txBox="1"/>
          <p:nvPr/>
        </p:nvSpPr>
        <p:spPr>
          <a:xfrm>
            <a:off x="130699" y="429819"/>
            <a:ext cx="1262997" cy="276871"/>
          </a:xfrm>
          <a:prstGeom prst="rect">
            <a:avLst/>
          </a:prstGeom>
          <a:noFill/>
        </p:spPr>
        <p:txBody>
          <a:bodyPr wrap="square" rtlCol="0">
            <a:spAutoFit/>
          </a:bodyPr>
          <a:lstStyle/>
          <a:p>
            <a:r>
              <a:rPr lang="ja-JP" altLang="en-US" sz="1199" b="1" dirty="0">
                <a:latin typeface="BIZ UDゴシック" panose="020B0400000000000000" pitchFamily="49" charset="-128"/>
                <a:ea typeface="BIZ UDゴシック" panose="020B0400000000000000" pitchFamily="49" charset="-128"/>
              </a:rPr>
              <a:t>１ 策定の目的</a:t>
            </a:r>
          </a:p>
        </p:txBody>
      </p:sp>
      <p:sp>
        <p:nvSpPr>
          <p:cNvPr id="10" name="角丸四角形 9">
            <a:extLst>
              <a:ext uri="{FF2B5EF4-FFF2-40B4-BE49-F238E27FC236}">
                <a16:creationId xmlns:a16="http://schemas.microsoft.com/office/drawing/2014/main" id="{244D9EAB-2EDC-6DF4-BFB0-433996AAF6D1}"/>
              </a:ext>
            </a:extLst>
          </p:cNvPr>
          <p:cNvSpPr/>
          <p:nvPr/>
        </p:nvSpPr>
        <p:spPr>
          <a:xfrm>
            <a:off x="78197" y="973063"/>
            <a:ext cx="1368000" cy="1161716"/>
          </a:xfrm>
          <a:prstGeom prst="roundRect">
            <a:avLst>
              <a:gd name="adj" fmla="val 8024"/>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b="1" dirty="0">
              <a:latin typeface="BIZ UDゴシック" panose="020B0400000000000000" pitchFamily="49" charset="-128"/>
              <a:ea typeface="BIZ UDゴシック" panose="020B0400000000000000" pitchFamily="49" charset="-128"/>
            </a:endParaRPr>
          </a:p>
        </p:txBody>
      </p:sp>
      <p:sp>
        <p:nvSpPr>
          <p:cNvPr id="11" name="テキスト ボックス 10">
            <a:extLst>
              <a:ext uri="{FF2B5EF4-FFF2-40B4-BE49-F238E27FC236}">
                <a16:creationId xmlns:a16="http://schemas.microsoft.com/office/drawing/2014/main" id="{5A3DC47F-3B3E-CD1B-45C7-2C92AC33E344}"/>
              </a:ext>
            </a:extLst>
          </p:cNvPr>
          <p:cNvSpPr txBox="1"/>
          <p:nvPr/>
        </p:nvSpPr>
        <p:spPr>
          <a:xfrm>
            <a:off x="128195" y="1366824"/>
            <a:ext cx="1390425" cy="276871"/>
          </a:xfrm>
          <a:prstGeom prst="rect">
            <a:avLst/>
          </a:prstGeom>
          <a:noFill/>
        </p:spPr>
        <p:txBody>
          <a:bodyPr wrap="square" rtlCol="0">
            <a:spAutoFit/>
          </a:bodyPr>
          <a:lstStyle/>
          <a:p>
            <a:r>
              <a:rPr lang="ja-JP" altLang="en-US" sz="1199" b="1" dirty="0">
                <a:latin typeface="BIZ UDゴシック" panose="020B0400000000000000" pitchFamily="49" charset="-128"/>
                <a:ea typeface="BIZ UDゴシック" panose="020B0400000000000000" pitchFamily="49" charset="-128"/>
              </a:rPr>
              <a:t>２ 現状と課題</a:t>
            </a:r>
          </a:p>
        </p:txBody>
      </p:sp>
      <p:sp>
        <p:nvSpPr>
          <p:cNvPr id="12" name="角丸四角形 11">
            <a:extLst>
              <a:ext uri="{FF2B5EF4-FFF2-40B4-BE49-F238E27FC236}">
                <a16:creationId xmlns:a16="http://schemas.microsoft.com/office/drawing/2014/main" id="{4698EA53-F73E-C27A-EBAC-B011C80FA13C}"/>
              </a:ext>
            </a:extLst>
          </p:cNvPr>
          <p:cNvSpPr/>
          <p:nvPr/>
        </p:nvSpPr>
        <p:spPr>
          <a:xfrm>
            <a:off x="36731" y="2301012"/>
            <a:ext cx="10312510" cy="835084"/>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a:latin typeface="BIZ UDゴシック" panose="020B0400000000000000" pitchFamily="49" charset="-128"/>
              <a:ea typeface="BIZ UDゴシック" panose="020B0400000000000000" pitchFamily="49" charset="-128"/>
            </a:endParaRPr>
          </a:p>
        </p:txBody>
      </p:sp>
      <p:sp>
        <p:nvSpPr>
          <p:cNvPr id="14" name="角丸四角形 13">
            <a:extLst>
              <a:ext uri="{FF2B5EF4-FFF2-40B4-BE49-F238E27FC236}">
                <a16:creationId xmlns:a16="http://schemas.microsoft.com/office/drawing/2014/main" id="{18834FC9-FFC0-3D79-022A-0BEFACE6CF37}"/>
              </a:ext>
            </a:extLst>
          </p:cNvPr>
          <p:cNvSpPr/>
          <p:nvPr/>
        </p:nvSpPr>
        <p:spPr>
          <a:xfrm>
            <a:off x="93675" y="2471229"/>
            <a:ext cx="1368000" cy="553381"/>
          </a:xfrm>
          <a:prstGeom prst="roundRect">
            <a:avLst/>
          </a:prstGeom>
          <a:solidFill>
            <a:srgbClr val="99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b="1">
              <a:latin typeface="BIZ UDゴシック" panose="020B0400000000000000" pitchFamily="49" charset="-128"/>
              <a:ea typeface="BIZ UDゴシック" panose="020B0400000000000000" pitchFamily="49" charset="-128"/>
            </a:endParaRPr>
          </a:p>
        </p:txBody>
      </p:sp>
      <p:sp>
        <p:nvSpPr>
          <p:cNvPr id="13" name="テキスト ボックス 12">
            <a:extLst>
              <a:ext uri="{FF2B5EF4-FFF2-40B4-BE49-F238E27FC236}">
                <a16:creationId xmlns:a16="http://schemas.microsoft.com/office/drawing/2014/main" id="{D3EBA3CD-6E94-D65E-5819-81D8A0B3F22C}"/>
              </a:ext>
            </a:extLst>
          </p:cNvPr>
          <p:cNvSpPr txBox="1"/>
          <p:nvPr/>
        </p:nvSpPr>
        <p:spPr>
          <a:xfrm>
            <a:off x="131651" y="2522042"/>
            <a:ext cx="1330023" cy="461408"/>
          </a:xfrm>
          <a:prstGeom prst="rect">
            <a:avLst/>
          </a:prstGeom>
          <a:solidFill>
            <a:srgbClr val="99FFCC"/>
          </a:solidFill>
        </p:spPr>
        <p:txBody>
          <a:bodyPr wrap="square" rtlCol="0">
            <a:spAutoFit/>
          </a:bodyPr>
          <a:lstStyle/>
          <a:p>
            <a:r>
              <a:rPr lang="ja-JP" altLang="en-US" sz="1199" b="1" dirty="0">
                <a:latin typeface="BIZ UDゴシック" panose="020B0400000000000000" pitchFamily="49" charset="-128"/>
                <a:ea typeface="BIZ UDゴシック" panose="020B0400000000000000" pitchFamily="49" charset="-128"/>
              </a:rPr>
              <a:t>３ 求められる</a:t>
            </a:r>
            <a:endParaRPr lang="en-US" altLang="ja-JP" sz="1199" b="1" dirty="0">
              <a:latin typeface="BIZ UDゴシック" panose="020B0400000000000000" pitchFamily="49" charset="-128"/>
              <a:ea typeface="BIZ UDゴシック" panose="020B0400000000000000" pitchFamily="49" charset="-128"/>
            </a:endParaRPr>
          </a:p>
          <a:p>
            <a:r>
              <a:rPr lang="ja-JP" altLang="en-US" sz="1199" b="1" dirty="0">
                <a:latin typeface="BIZ UDゴシック" panose="020B0400000000000000" pitchFamily="49" charset="-128"/>
                <a:ea typeface="BIZ UDゴシック" panose="020B0400000000000000" pitchFamily="49" charset="-128"/>
              </a:rPr>
              <a:t>　 人材像</a:t>
            </a:r>
          </a:p>
        </p:txBody>
      </p:sp>
      <p:sp>
        <p:nvSpPr>
          <p:cNvPr id="15" name="角丸四角形 14">
            <a:extLst>
              <a:ext uri="{FF2B5EF4-FFF2-40B4-BE49-F238E27FC236}">
                <a16:creationId xmlns:a16="http://schemas.microsoft.com/office/drawing/2014/main" id="{63A7F972-B1CC-3249-C1F7-078C1C2B3FF3}"/>
              </a:ext>
            </a:extLst>
          </p:cNvPr>
          <p:cNvSpPr/>
          <p:nvPr/>
        </p:nvSpPr>
        <p:spPr>
          <a:xfrm>
            <a:off x="56941" y="3169706"/>
            <a:ext cx="10309552" cy="3876831"/>
          </a:xfrm>
          <a:prstGeom prst="roundRect">
            <a:avLst>
              <a:gd name="adj" fmla="val 417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a:latin typeface="BIZ UDゴシック" panose="020B0400000000000000" pitchFamily="49" charset="-128"/>
              <a:ea typeface="BIZ UDゴシック" panose="020B0400000000000000" pitchFamily="49" charset="-128"/>
            </a:endParaRPr>
          </a:p>
        </p:txBody>
      </p:sp>
      <p:sp>
        <p:nvSpPr>
          <p:cNvPr id="17" name="角丸四角形 16">
            <a:extLst>
              <a:ext uri="{FF2B5EF4-FFF2-40B4-BE49-F238E27FC236}">
                <a16:creationId xmlns:a16="http://schemas.microsoft.com/office/drawing/2014/main" id="{9ABD9441-6D00-CFE8-501D-B1E0CA155725}"/>
              </a:ext>
            </a:extLst>
          </p:cNvPr>
          <p:cNvSpPr/>
          <p:nvPr/>
        </p:nvSpPr>
        <p:spPr>
          <a:xfrm>
            <a:off x="93675" y="3299015"/>
            <a:ext cx="1368000" cy="3654382"/>
          </a:xfrm>
          <a:prstGeom prst="roundRect">
            <a:avLst>
              <a:gd name="adj" fmla="val 10114"/>
            </a:avLst>
          </a:prstGeom>
          <a:solidFill>
            <a:srgbClr val="99FFCC"/>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b="1">
              <a:latin typeface="BIZ UDゴシック" panose="020B0400000000000000" pitchFamily="49" charset="-128"/>
              <a:ea typeface="BIZ UDゴシック" panose="020B0400000000000000" pitchFamily="49" charset="-128"/>
            </a:endParaRPr>
          </a:p>
        </p:txBody>
      </p:sp>
      <p:sp>
        <p:nvSpPr>
          <p:cNvPr id="16" name="テキスト ボックス 15">
            <a:extLst>
              <a:ext uri="{FF2B5EF4-FFF2-40B4-BE49-F238E27FC236}">
                <a16:creationId xmlns:a16="http://schemas.microsoft.com/office/drawing/2014/main" id="{F25DB160-62B5-2F34-4579-FAF779AB22FF}"/>
              </a:ext>
            </a:extLst>
          </p:cNvPr>
          <p:cNvSpPr txBox="1"/>
          <p:nvPr/>
        </p:nvSpPr>
        <p:spPr>
          <a:xfrm>
            <a:off x="132270" y="4987690"/>
            <a:ext cx="1261426" cy="276871"/>
          </a:xfrm>
          <a:prstGeom prst="rect">
            <a:avLst/>
          </a:prstGeom>
          <a:noFill/>
        </p:spPr>
        <p:txBody>
          <a:bodyPr wrap="square" rtlCol="0">
            <a:spAutoFit/>
          </a:bodyPr>
          <a:lstStyle/>
          <a:p>
            <a:r>
              <a:rPr lang="ja-JP" altLang="en-US" sz="1199" b="1" dirty="0">
                <a:latin typeface="BIZ UDゴシック" panose="020B0400000000000000" pitchFamily="49" charset="-128"/>
                <a:ea typeface="BIZ UDゴシック" panose="020B0400000000000000" pitchFamily="49" charset="-128"/>
              </a:rPr>
              <a:t>４ 人材育成策</a:t>
            </a:r>
            <a:endParaRPr lang="en-US" altLang="ja-JP" sz="1199" b="1" dirty="0">
              <a:latin typeface="BIZ UDゴシック" panose="020B0400000000000000" pitchFamily="49" charset="-128"/>
              <a:ea typeface="BIZ UDゴシック" panose="020B0400000000000000" pitchFamily="49" charset="-128"/>
            </a:endParaRPr>
          </a:p>
        </p:txBody>
      </p:sp>
      <p:sp>
        <p:nvSpPr>
          <p:cNvPr id="18" name="テキスト ボックス 17">
            <a:extLst>
              <a:ext uri="{FF2B5EF4-FFF2-40B4-BE49-F238E27FC236}">
                <a16:creationId xmlns:a16="http://schemas.microsoft.com/office/drawing/2014/main" id="{F9ECA75C-E62C-D0D6-E476-E33C14A49B18}"/>
              </a:ext>
            </a:extLst>
          </p:cNvPr>
          <p:cNvSpPr txBox="1"/>
          <p:nvPr/>
        </p:nvSpPr>
        <p:spPr>
          <a:xfrm>
            <a:off x="1780978" y="417387"/>
            <a:ext cx="8450484" cy="253916"/>
          </a:xfrm>
          <a:prstGeom prst="rect">
            <a:avLst/>
          </a:prstGeom>
          <a:noFill/>
        </p:spPr>
        <p:txBody>
          <a:bodyPr wrap="square" rtlCol="0">
            <a:spAutoFit/>
          </a:bodyPr>
          <a:lstStyle/>
          <a:p>
            <a:r>
              <a:rPr lang="ja-JP" altLang="en-US" sz="1050" b="1" dirty="0">
                <a:highlight>
                  <a:srgbClr val="CCFFFF"/>
                </a:highlight>
                <a:latin typeface="BIZ UDゴシック" panose="020B0400000000000000" pitchFamily="49" charset="-128"/>
                <a:ea typeface="BIZ UDゴシック" panose="020B0400000000000000" pitchFamily="49" charset="-128"/>
              </a:rPr>
              <a:t>会計管理局の職員をはじめ、各所属において会計事務に携わる職員や会計分野でのキャリア形成をめざす職員の能力と資質の向上を図る</a:t>
            </a:r>
          </a:p>
        </p:txBody>
      </p:sp>
      <p:sp>
        <p:nvSpPr>
          <p:cNvPr id="19" name="テキスト ボックス 18">
            <a:extLst>
              <a:ext uri="{FF2B5EF4-FFF2-40B4-BE49-F238E27FC236}">
                <a16:creationId xmlns:a16="http://schemas.microsoft.com/office/drawing/2014/main" id="{32E2CDFF-FBE5-995F-B836-968AE5216410}"/>
              </a:ext>
            </a:extLst>
          </p:cNvPr>
          <p:cNvSpPr txBox="1"/>
          <p:nvPr/>
        </p:nvSpPr>
        <p:spPr>
          <a:xfrm>
            <a:off x="1629103" y="933057"/>
            <a:ext cx="8810297" cy="1261884"/>
          </a:xfrm>
          <a:prstGeom prst="rect">
            <a:avLst/>
          </a:prstGeom>
          <a:noFill/>
        </p:spPr>
        <p:txBody>
          <a:bodyPr wrap="square" rtlCol="0">
            <a:spAutoFit/>
          </a:bodyPr>
          <a:lstStyle/>
          <a:p>
            <a:r>
              <a:rPr lang="ja-JP" altLang="en-US" sz="1000" dirty="0">
                <a:latin typeface="BIZ UDゴシック" panose="020B0400000000000000" pitchFamily="49" charset="-128"/>
                <a:ea typeface="BIZ UDゴシック" panose="020B0400000000000000" pitchFamily="49" charset="-128"/>
              </a:rPr>
              <a:t>（１）会計職員の減少等　　　　　　　・会計法令や会計実務に精通した職員の減少に伴う所属内ＯＪＴの不足</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・会計事務に関する知識・ノウハウの継承や、次代を担う会計職員の確保・育成が必要</a:t>
            </a:r>
            <a:endParaRPr lang="en-US" altLang="ja-JP" sz="1000" dirty="0">
              <a:latin typeface="BIZ UDゴシック" panose="020B0400000000000000" pitchFamily="49" charset="-128"/>
              <a:ea typeface="BIZ UDゴシック" panose="020B0400000000000000" pitchFamily="49" charset="-128"/>
            </a:endParaRPr>
          </a:p>
          <a:p>
            <a:endParaRPr lang="en-US" altLang="ja-JP" sz="8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（２）会計知識の習得及び　　　　　　・直接会計事務処理に携わらない職員も、事務を適正に処理するため会計知識の習得が必要</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チェック機能の強化　　　　・班総括等による班員への支援により、組織全体としてチェック機能強化を図ることが必要</a:t>
            </a:r>
            <a:endParaRPr lang="en-US" altLang="ja-JP" sz="1000" dirty="0">
              <a:latin typeface="BIZ UDゴシック" panose="020B0400000000000000" pitchFamily="49" charset="-128"/>
              <a:ea typeface="BIZ UDゴシック" panose="020B0400000000000000" pitchFamily="49" charset="-128"/>
            </a:endParaRPr>
          </a:p>
          <a:p>
            <a:endParaRPr lang="en-US" altLang="ja-JP" sz="8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（３）財務総合システムの稼働に伴う　・財務総合システムの運用開始によって新たに発生する課題に的確に対応し、事務の適正化を</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会計事務の見直しの継続　　　確保しつつ、効率化・省力化に引き続き取り組むことが必要</a:t>
            </a:r>
            <a:endParaRPr lang="en-US" altLang="ja-JP" sz="1000" dirty="0">
              <a:latin typeface="BIZ UDゴシック" panose="020B0400000000000000" pitchFamily="49" charset="-128"/>
              <a:ea typeface="BIZ UDゴシック" panose="020B0400000000000000" pitchFamily="49" charset="-128"/>
            </a:endParaRPr>
          </a:p>
        </p:txBody>
      </p:sp>
      <p:sp>
        <p:nvSpPr>
          <p:cNvPr id="20" name="テキスト ボックス 19">
            <a:extLst>
              <a:ext uri="{FF2B5EF4-FFF2-40B4-BE49-F238E27FC236}">
                <a16:creationId xmlns:a16="http://schemas.microsoft.com/office/drawing/2014/main" id="{6989EBFB-17A2-7287-4019-5CCF98EB5E5D}"/>
              </a:ext>
            </a:extLst>
          </p:cNvPr>
          <p:cNvSpPr txBox="1"/>
          <p:nvPr/>
        </p:nvSpPr>
        <p:spPr>
          <a:xfrm>
            <a:off x="1636741" y="2323018"/>
            <a:ext cx="8699927" cy="815608"/>
          </a:xfrm>
          <a:prstGeom prst="rect">
            <a:avLst/>
          </a:prstGeom>
          <a:noFill/>
        </p:spPr>
        <p:txBody>
          <a:bodyPr wrap="square" rtlCol="0">
            <a:spAutoFit/>
          </a:bodyPr>
          <a:lstStyle/>
          <a:p>
            <a:r>
              <a:rPr lang="ja-JP" altLang="en-US" sz="1050" b="1" dirty="0">
                <a:latin typeface="BIZ UDゴシック" panose="020B0400000000000000" pitchFamily="49" charset="-128"/>
                <a:ea typeface="BIZ UDゴシック" panose="020B0400000000000000" pitchFamily="49" charset="-128"/>
              </a:rPr>
              <a:t>○　</a:t>
            </a:r>
            <a:r>
              <a:rPr lang="ja-JP" altLang="en-US" sz="1050" b="1" u="sng" dirty="0">
                <a:highlight>
                  <a:srgbClr val="CCFFFF"/>
                </a:highlight>
                <a:latin typeface="BIZ UDゴシック" panose="020B0400000000000000" pitchFamily="49" charset="-128"/>
                <a:ea typeface="BIZ UDゴシック" panose="020B0400000000000000" pitchFamily="49" charset="-128"/>
              </a:rPr>
              <a:t>会計法令に精通し、適正な事務処理が行える人材</a:t>
            </a:r>
            <a:r>
              <a:rPr lang="ja-JP" altLang="en-US" sz="1050" b="1" dirty="0">
                <a:latin typeface="BIZ UDゴシック" panose="020B0400000000000000" pitchFamily="49" charset="-128"/>
                <a:ea typeface="BIZ UDゴシック" panose="020B0400000000000000" pitchFamily="49" charset="-128"/>
              </a:rPr>
              <a:t>（会計事務を習熟し、他の職員に対しても適切に指導や助言ができる。</a:t>
            </a:r>
            <a:endParaRPr lang="en-US" altLang="ja-JP" sz="1050" b="1" dirty="0">
              <a:latin typeface="BIZ UDゴシック" panose="020B0400000000000000" pitchFamily="49" charset="-128"/>
              <a:ea typeface="BIZ UDゴシック" panose="020B0400000000000000" pitchFamily="49" charset="-128"/>
            </a:endParaRPr>
          </a:p>
          <a:p>
            <a:r>
              <a:rPr lang="ja-JP" altLang="en-US" sz="1050" b="1" dirty="0">
                <a:latin typeface="BIZ UDゴシック" panose="020B0400000000000000" pitchFamily="49" charset="-128"/>
                <a:ea typeface="BIZ UDゴシック" panose="020B0400000000000000" pitchFamily="49" charset="-128"/>
              </a:rPr>
              <a:t>　　公金取扱いについてコンプライアンスを認識し、説明責任を果たすことができる。）</a:t>
            </a:r>
            <a:endParaRPr lang="en-US" altLang="ja-JP" sz="1050" b="1" dirty="0">
              <a:latin typeface="BIZ UDゴシック" panose="020B0400000000000000" pitchFamily="49" charset="-128"/>
              <a:ea typeface="BIZ UDゴシック" panose="020B0400000000000000" pitchFamily="49" charset="-128"/>
            </a:endParaRPr>
          </a:p>
          <a:p>
            <a:endParaRPr lang="en-US" altLang="ja-JP" sz="400" b="1" dirty="0">
              <a:latin typeface="BIZ UDゴシック" panose="020B0400000000000000" pitchFamily="49" charset="-128"/>
              <a:ea typeface="BIZ UDゴシック" panose="020B0400000000000000" pitchFamily="49" charset="-128"/>
            </a:endParaRPr>
          </a:p>
          <a:p>
            <a:r>
              <a:rPr lang="ja-JP" altLang="en-US" sz="1050" b="1" dirty="0">
                <a:latin typeface="BIZ UDゴシック" panose="020B0400000000000000" pitchFamily="49" charset="-128"/>
                <a:ea typeface="BIZ UDゴシック" panose="020B0400000000000000" pitchFamily="49" charset="-128"/>
              </a:rPr>
              <a:t>○　</a:t>
            </a:r>
            <a:r>
              <a:rPr lang="ja-JP" altLang="en-US" sz="1050" b="1" u="sng" dirty="0">
                <a:highlight>
                  <a:srgbClr val="CCFFFF"/>
                </a:highlight>
                <a:latin typeface="BIZ UDゴシック" panose="020B0400000000000000" pitchFamily="49" charset="-128"/>
                <a:ea typeface="BIZ UDゴシック" panose="020B0400000000000000" pitchFamily="49" charset="-128"/>
              </a:rPr>
              <a:t>会計部門の中核を担い、指導者としての役割を果たせる人材</a:t>
            </a:r>
            <a:r>
              <a:rPr lang="ja-JP" altLang="en-US" sz="1050" b="1" dirty="0">
                <a:latin typeface="BIZ UDゴシック" panose="020B0400000000000000" pitchFamily="49" charset="-128"/>
                <a:ea typeface="BIZ UDゴシック" panose="020B0400000000000000" pitchFamily="49" charset="-128"/>
              </a:rPr>
              <a:t>（高度な知識と経験を有し、的確な指導や研修の講師等を</a:t>
            </a:r>
            <a:endParaRPr lang="en-US" altLang="ja-JP" sz="1050" b="1" dirty="0">
              <a:latin typeface="BIZ UDゴシック" panose="020B0400000000000000" pitchFamily="49" charset="-128"/>
              <a:ea typeface="BIZ UDゴシック" panose="020B0400000000000000" pitchFamily="49" charset="-128"/>
            </a:endParaRPr>
          </a:p>
          <a:p>
            <a:r>
              <a:rPr lang="ja-JP" altLang="en-US" sz="1050" b="1" dirty="0">
                <a:latin typeface="BIZ UDゴシック" panose="020B0400000000000000" pitchFamily="49" charset="-128"/>
                <a:ea typeface="BIZ UDゴシック" panose="020B0400000000000000" pitchFamily="49" charset="-128"/>
              </a:rPr>
              <a:t>　　務めることができる）</a:t>
            </a:r>
          </a:p>
        </p:txBody>
      </p:sp>
      <p:sp>
        <p:nvSpPr>
          <p:cNvPr id="2" name="テキスト ボックス 1">
            <a:extLst>
              <a:ext uri="{FF2B5EF4-FFF2-40B4-BE49-F238E27FC236}">
                <a16:creationId xmlns:a16="http://schemas.microsoft.com/office/drawing/2014/main" id="{A13FC903-42E4-46AE-71C9-93768FECBFCC}"/>
              </a:ext>
            </a:extLst>
          </p:cNvPr>
          <p:cNvSpPr txBox="1"/>
          <p:nvPr/>
        </p:nvSpPr>
        <p:spPr>
          <a:xfrm>
            <a:off x="1629103" y="3232579"/>
            <a:ext cx="8602359" cy="415498"/>
          </a:xfrm>
          <a:prstGeom prst="rect">
            <a:avLst/>
          </a:prstGeom>
          <a:solidFill>
            <a:srgbClr val="CCFFFF"/>
          </a:solidFill>
          <a:ln w="9525">
            <a:solidFill>
              <a:schemeClr val="tx1"/>
            </a:solidFill>
          </a:ln>
        </p:spPr>
        <p:txBody>
          <a:bodyPr wrap="square" rtlCol="0">
            <a:spAutoFit/>
          </a:bodyPr>
          <a:lstStyle/>
          <a:p>
            <a:r>
              <a:rPr lang="ja-JP" altLang="en-US" sz="1050" b="1" dirty="0">
                <a:latin typeface="BIZ UDゴシック" panose="020B0400000000000000" pitchFamily="49" charset="-128"/>
                <a:ea typeface="BIZ UDゴシック" panose="020B0400000000000000" pitchFamily="49" charset="-128"/>
              </a:rPr>
              <a:t>　　考え方　：　職員の能力段階、経験年数等に応じたきめ細かな研修や、指導、相談体制を充実させるとともに、</a:t>
            </a:r>
            <a:endParaRPr lang="en-US" altLang="ja-JP" sz="1050" b="1" dirty="0">
              <a:latin typeface="BIZ UDゴシック" panose="020B0400000000000000" pitchFamily="49" charset="-128"/>
              <a:ea typeface="BIZ UDゴシック" panose="020B0400000000000000" pitchFamily="49" charset="-128"/>
            </a:endParaRPr>
          </a:p>
          <a:p>
            <a:r>
              <a:rPr lang="ja-JP" altLang="en-US" sz="1050" b="1" dirty="0">
                <a:latin typeface="BIZ UDゴシック" panose="020B0400000000000000" pitchFamily="49" charset="-128"/>
                <a:ea typeface="BIZ UDゴシック" panose="020B0400000000000000" pitchFamily="49" charset="-128"/>
              </a:rPr>
              <a:t>　　　　　　　　会計分野を志す職員のキャリアアップにつながる研修メニューを提供する</a:t>
            </a:r>
          </a:p>
        </p:txBody>
      </p:sp>
      <p:sp>
        <p:nvSpPr>
          <p:cNvPr id="22" name="角丸四角形 21">
            <a:extLst>
              <a:ext uri="{FF2B5EF4-FFF2-40B4-BE49-F238E27FC236}">
                <a16:creationId xmlns:a16="http://schemas.microsoft.com/office/drawing/2014/main" id="{7BF03930-FC5F-D04D-F29F-8BB5349C9144}"/>
              </a:ext>
            </a:extLst>
          </p:cNvPr>
          <p:cNvSpPr/>
          <p:nvPr/>
        </p:nvSpPr>
        <p:spPr>
          <a:xfrm>
            <a:off x="1599678" y="3712425"/>
            <a:ext cx="4315500" cy="3240972"/>
          </a:xfrm>
          <a:prstGeom prst="roundRect">
            <a:avLst>
              <a:gd name="adj" fmla="val 4643"/>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a:latin typeface="BIZ UDゴシック" panose="020B0400000000000000" pitchFamily="49" charset="-128"/>
              <a:ea typeface="BIZ UDゴシック" panose="020B0400000000000000" pitchFamily="49" charset="-128"/>
            </a:endParaRPr>
          </a:p>
        </p:txBody>
      </p:sp>
      <p:sp>
        <p:nvSpPr>
          <p:cNvPr id="23" name="角丸四角形 22">
            <a:extLst>
              <a:ext uri="{FF2B5EF4-FFF2-40B4-BE49-F238E27FC236}">
                <a16:creationId xmlns:a16="http://schemas.microsoft.com/office/drawing/2014/main" id="{4487B2A4-B294-728B-BCAA-4F1C23915AB8}"/>
              </a:ext>
            </a:extLst>
          </p:cNvPr>
          <p:cNvSpPr/>
          <p:nvPr/>
        </p:nvSpPr>
        <p:spPr>
          <a:xfrm>
            <a:off x="6006220" y="3734915"/>
            <a:ext cx="4306228" cy="1838274"/>
          </a:xfrm>
          <a:prstGeom prst="roundRect">
            <a:avLst>
              <a:gd name="adj" fmla="val 6891"/>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a:latin typeface="BIZ UDゴシック" panose="020B0400000000000000" pitchFamily="49" charset="-128"/>
              <a:ea typeface="BIZ UDゴシック" panose="020B0400000000000000" pitchFamily="49" charset="-128"/>
            </a:endParaRPr>
          </a:p>
        </p:txBody>
      </p:sp>
      <p:sp>
        <p:nvSpPr>
          <p:cNvPr id="3" name="テキスト ボックス 2">
            <a:extLst>
              <a:ext uri="{FF2B5EF4-FFF2-40B4-BE49-F238E27FC236}">
                <a16:creationId xmlns:a16="http://schemas.microsoft.com/office/drawing/2014/main" id="{ECD1CCF9-E24D-2BC1-7C01-23539AE606A0}"/>
              </a:ext>
            </a:extLst>
          </p:cNvPr>
          <p:cNvSpPr txBox="1"/>
          <p:nvPr/>
        </p:nvSpPr>
        <p:spPr>
          <a:xfrm>
            <a:off x="1566387" y="3796862"/>
            <a:ext cx="2396892" cy="246221"/>
          </a:xfrm>
          <a:prstGeom prst="rect">
            <a:avLst/>
          </a:prstGeom>
          <a:noFill/>
        </p:spPr>
        <p:txBody>
          <a:bodyPr wrap="square" rtlCol="0">
            <a:spAutoFit/>
          </a:bodyPr>
          <a:lstStyle/>
          <a:p>
            <a:r>
              <a:rPr lang="ja-JP" altLang="en-US" sz="1000" b="1" dirty="0">
                <a:highlight>
                  <a:srgbClr val="FFFF00"/>
                </a:highlight>
                <a:latin typeface="BIZ UDゴシック" panose="020B0400000000000000" pitchFamily="49" charset="-128"/>
                <a:ea typeface="BIZ UDゴシック" panose="020B0400000000000000" pitchFamily="49" charset="-128"/>
              </a:rPr>
              <a:t>（１）会計管理局職員の人材育成</a:t>
            </a:r>
          </a:p>
        </p:txBody>
      </p:sp>
      <p:sp>
        <p:nvSpPr>
          <p:cNvPr id="5" name="テキスト ボックス 4">
            <a:extLst>
              <a:ext uri="{FF2B5EF4-FFF2-40B4-BE49-F238E27FC236}">
                <a16:creationId xmlns:a16="http://schemas.microsoft.com/office/drawing/2014/main" id="{E3C4C6C8-9385-D3AC-65D3-1E11DB3FA74F}"/>
              </a:ext>
            </a:extLst>
          </p:cNvPr>
          <p:cNvSpPr txBox="1"/>
          <p:nvPr/>
        </p:nvSpPr>
        <p:spPr>
          <a:xfrm>
            <a:off x="1629103" y="3973743"/>
            <a:ext cx="4499198" cy="2943626"/>
          </a:xfrm>
          <a:prstGeom prst="rect">
            <a:avLst/>
          </a:prstGeom>
          <a:noFill/>
        </p:spPr>
        <p:txBody>
          <a:bodyPr wrap="square" rtlCol="0">
            <a:spAutoFit/>
          </a:bodyPr>
          <a:lstStyle/>
          <a:p>
            <a:pPr>
              <a:lnSpc>
                <a:spcPts val="1400"/>
              </a:lnSpc>
            </a:pPr>
            <a:r>
              <a:rPr lang="ja-JP" altLang="en-US" sz="1000" dirty="0">
                <a:latin typeface="BIZ UDゴシック" panose="020B0400000000000000" pitchFamily="49" charset="-128"/>
                <a:ea typeface="BIZ UDゴシック" panose="020B0400000000000000" pitchFamily="49" charset="-128"/>
              </a:rPr>
              <a:t>①職場研修</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ア　共通研修</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・会計管理局合同研修</a:t>
            </a:r>
            <a:r>
              <a:rPr lang="ja-JP" altLang="en-US" sz="900" dirty="0">
                <a:latin typeface="BIZ UDゴシック" panose="020B0400000000000000" pitchFamily="49" charset="-128"/>
                <a:ea typeface="BIZ UDゴシック" panose="020B0400000000000000" pitchFamily="49" charset="-128"/>
              </a:rPr>
              <a:t>（人権研修、公務員倫理研修、防災研修、交通安全</a:t>
            </a:r>
            <a:endParaRPr lang="en-US" altLang="ja-JP" sz="9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a:t>
            </a:r>
            <a:r>
              <a:rPr lang="ja-JP" altLang="en-US" sz="900" dirty="0">
                <a:latin typeface="BIZ UDゴシック" panose="020B0400000000000000" pitchFamily="49" charset="-128"/>
                <a:ea typeface="BIZ UDゴシック" panose="020B0400000000000000" pitchFamily="49" charset="-128"/>
              </a:rPr>
              <a:t>研修、デジタルスキル研修等）</a:t>
            </a:r>
            <a:endParaRPr lang="en-US" altLang="ja-JP" sz="9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・現場対応型研修</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・若手職員会計等実務研修</a:t>
            </a:r>
            <a:r>
              <a:rPr lang="ja-JP" altLang="en-US" sz="900" dirty="0">
                <a:latin typeface="BIZ UDゴシック" panose="020B0400000000000000" pitchFamily="49" charset="-128"/>
                <a:ea typeface="BIZ UDゴシック" panose="020B0400000000000000" pitchFamily="49" charset="-128"/>
              </a:rPr>
              <a:t>（局内の若手職員が、異動後も各所属で実務</a:t>
            </a:r>
            <a:endParaRPr lang="en-US" altLang="ja-JP" sz="9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a:t>
            </a:r>
            <a:r>
              <a:rPr lang="ja-JP" altLang="en-US" sz="900" dirty="0">
                <a:latin typeface="BIZ UDゴシック" panose="020B0400000000000000" pitchFamily="49" charset="-128"/>
                <a:ea typeface="BIZ UDゴシック" panose="020B0400000000000000" pitchFamily="49" charset="-128"/>
              </a:rPr>
              <a:t>に活かせる会計知識を習得）</a:t>
            </a:r>
            <a:endParaRPr lang="en-US" altLang="ja-JP" sz="900" dirty="0">
              <a:latin typeface="BIZ UDゴシック" panose="020B0400000000000000" pitchFamily="49" charset="-128"/>
              <a:ea typeface="BIZ UDゴシック" panose="020B0400000000000000" pitchFamily="49" charset="-128"/>
            </a:endParaRPr>
          </a:p>
          <a:p>
            <a:r>
              <a:rPr lang="en-US" altLang="ja-JP" sz="600" dirty="0">
                <a:latin typeface="BIZ UDゴシック" panose="020B0400000000000000" pitchFamily="49" charset="-128"/>
                <a:ea typeface="BIZ UDゴシック" panose="020B0400000000000000" pitchFamily="49" charset="-128"/>
              </a:rPr>
              <a:t>  </a:t>
            </a:r>
          </a:p>
          <a:p>
            <a:pPr>
              <a:lnSpc>
                <a:spcPts val="1400"/>
              </a:lnSpc>
            </a:pPr>
            <a:r>
              <a:rPr lang="ja-JP" altLang="en-US" sz="1000" dirty="0">
                <a:latin typeface="BIZ UDゴシック" panose="020B0400000000000000" pitchFamily="49" charset="-128"/>
                <a:ea typeface="BIZ UDゴシック" panose="020B0400000000000000" pitchFamily="49" charset="-128"/>
              </a:rPr>
              <a:t>イ　所属別研修</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・審査・指導室内研修</a:t>
            </a:r>
            <a:r>
              <a:rPr lang="ja-JP" altLang="en-US" sz="900" dirty="0">
                <a:latin typeface="BIZ UDゴシック" panose="020B0400000000000000" pitchFamily="49" charset="-128"/>
                <a:ea typeface="BIZ UDゴシック" panose="020B0400000000000000" pitchFamily="49" charset="-128"/>
              </a:rPr>
              <a:t>（審査・指導能力向上、財務総合ｼｽﾃﾑ運用ﾉｳﾊｳ習得）</a:t>
            </a:r>
            <a:endParaRPr lang="en-US" altLang="ja-JP" sz="9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・用度管財課内研修</a:t>
            </a:r>
            <a:r>
              <a:rPr lang="ja-JP" altLang="en-US" sz="900" dirty="0">
                <a:latin typeface="BIZ UDゴシック" panose="020B0400000000000000" pitchFamily="49" charset="-128"/>
                <a:ea typeface="BIZ UDゴシック" panose="020B0400000000000000" pitchFamily="49" charset="-128"/>
              </a:rPr>
              <a:t>（物品検査に係る技能向上等）</a:t>
            </a:r>
            <a:endParaRPr lang="en-US" altLang="ja-JP" sz="900" dirty="0">
              <a:latin typeface="BIZ UDゴシック" panose="020B0400000000000000" pitchFamily="49" charset="-128"/>
              <a:ea typeface="BIZ UDゴシック" panose="020B0400000000000000" pitchFamily="49" charset="-128"/>
            </a:endParaRPr>
          </a:p>
          <a:p>
            <a:endParaRPr lang="en-US" altLang="ja-JP" sz="6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②派遣研修</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ア　派遣研修</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・日本経営協会（ＮＯＭＡ）実施研修等</a:t>
            </a:r>
            <a:endParaRPr lang="en-US" altLang="ja-JP" sz="10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・会計検査院等主催会計職員研修</a:t>
            </a:r>
            <a:r>
              <a:rPr lang="ja-JP" altLang="en-US" sz="900" dirty="0">
                <a:latin typeface="BIZ UDゴシック" panose="020B0400000000000000" pitchFamily="49" charset="-128"/>
                <a:ea typeface="BIZ UDゴシック" panose="020B0400000000000000" pitchFamily="49" charset="-128"/>
              </a:rPr>
              <a:t>（国費会計の技法習得）</a:t>
            </a:r>
            <a:endParaRPr lang="en-US" altLang="ja-JP" sz="900" dirty="0">
              <a:latin typeface="BIZ UDゴシック" panose="020B0400000000000000" pitchFamily="49" charset="-128"/>
              <a:ea typeface="BIZ UDゴシック" panose="020B0400000000000000" pitchFamily="49" charset="-128"/>
            </a:endParaRPr>
          </a:p>
          <a:p>
            <a:pPr>
              <a:lnSpc>
                <a:spcPts val="1400"/>
              </a:lnSpc>
            </a:pPr>
            <a:r>
              <a:rPr lang="ja-JP" altLang="en-US" sz="1000" dirty="0">
                <a:latin typeface="BIZ UDゴシック" panose="020B0400000000000000" pitchFamily="49" charset="-128"/>
                <a:ea typeface="BIZ UDゴシック" panose="020B0400000000000000" pitchFamily="49" charset="-128"/>
              </a:rPr>
              <a:t>　・印刷費積算講習会</a:t>
            </a:r>
            <a:r>
              <a:rPr lang="ja-JP" altLang="en-US" sz="900" dirty="0">
                <a:latin typeface="BIZ UDゴシック" panose="020B0400000000000000" pitchFamily="49" charset="-128"/>
                <a:ea typeface="BIZ UDゴシック" panose="020B0400000000000000" pitchFamily="49" charset="-128"/>
              </a:rPr>
              <a:t>（印刷物適正発注に係る技能向上）</a:t>
            </a:r>
          </a:p>
        </p:txBody>
      </p:sp>
      <p:sp>
        <p:nvSpPr>
          <p:cNvPr id="24" name="テキスト ボックス 23">
            <a:extLst>
              <a:ext uri="{FF2B5EF4-FFF2-40B4-BE49-F238E27FC236}">
                <a16:creationId xmlns:a16="http://schemas.microsoft.com/office/drawing/2014/main" id="{5FD144FC-737C-B553-4B1C-30FC998C0C38}"/>
              </a:ext>
            </a:extLst>
          </p:cNvPr>
          <p:cNvSpPr txBox="1"/>
          <p:nvPr/>
        </p:nvSpPr>
        <p:spPr>
          <a:xfrm>
            <a:off x="5948469" y="3744967"/>
            <a:ext cx="2594896" cy="246221"/>
          </a:xfrm>
          <a:prstGeom prst="rect">
            <a:avLst/>
          </a:prstGeom>
          <a:noFill/>
        </p:spPr>
        <p:txBody>
          <a:bodyPr wrap="square" rtlCol="0">
            <a:spAutoFit/>
          </a:bodyPr>
          <a:lstStyle/>
          <a:p>
            <a:r>
              <a:rPr lang="ja-JP" altLang="en-US" sz="1000" b="1" dirty="0">
                <a:highlight>
                  <a:srgbClr val="FFFF00"/>
                </a:highlight>
                <a:latin typeface="BIZ UDゴシック" panose="020B0400000000000000" pitchFamily="49" charset="-128"/>
                <a:ea typeface="BIZ UDゴシック" panose="020B0400000000000000" pitchFamily="49" charset="-128"/>
              </a:rPr>
              <a:t>（２）会計に携わる職員の人材育成</a:t>
            </a:r>
          </a:p>
        </p:txBody>
      </p:sp>
      <p:sp>
        <p:nvSpPr>
          <p:cNvPr id="25" name="テキスト ボックス 24">
            <a:extLst>
              <a:ext uri="{FF2B5EF4-FFF2-40B4-BE49-F238E27FC236}">
                <a16:creationId xmlns:a16="http://schemas.microsoft.com/office/drawing/2014/main" id="{0B5EC00E-56AA-5013-DAD5-5EDBAD042289}"/>
              </a:ext>
            </a:extLst>
          </p:cNvPr>
          <p:cNvSpPr txBox="1"/>
          <p:nvPr/>
        </p:nvSpPr>
        <p:spPr>
          <a:xfrm>
            <a:off x="6071317" y="3973743"/>
            <a:ext cx="4235814" cy="1600438"/>
          </a:xfrm>
          <a:prstGeom prst="rect">
            <a:avLst/>
          </a:prstGeom>
          <a:noFill/>
        </p:spPr>
        <p:txBody>
          <a:bodyPr wrap="square" rtlCol="0">
            <a:spAutoFit/>
          </a:bodyPr>
          <a:lstStyle/>
          <a:p>
            <a:r>
              <a:rPr lang="ja-JP" altLang="en-US" sz="1000" dirty="0">
                <a:latin typeface="BIZ UDゴシック" panose="020B0400000000000000" pitchFamily="49" charset="-128"/>
                <a:ea typeface="BIZ UDゴシック" panose="020B0400000000000000" pitchFamily="49" charset="-128"/>
              </a:rPr>
              <a:t>①　会計事務研修</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ア　基礎編</a:t>
            </a:r>
            <a:r>
              <a:rPr lang="ja-JP" altLang="en-US" sz="800" dirty="0">
                <a:latin typeface="BIZ UDゴシック" panose="020B0400000000000000" pitchFamily="49" charset="-128"/>
                <a:ea typeface="BIZ UDゴシック" panose="020B0400000000000000" pitchFamily="49" charset="-128"/>
              </a:rPr>
              <a:t>（会計規則、システム研修等）　　</a:t>
            </a:r>
            <a:r>
              <a:rPr lang="ja-JP" altLang="en-US" sz="1000" dirty="0">
                <a:latin typeface="BIZ UDゴシック" panose="020B0400000000000000" pitchFamily="49" charset="-128"/>
                <a:ea typeface="BIZ UDゴシック" panose="020B0400000000000000" pitchFamily="49" charset="-128"/>
              </a:rPr>
              <a:t>イ　応用編</a:t>
            </a:r>
            <a:r>
              <a:rPr lang="ja-JP" altLang="en-US" sz="800" dirty="0">
                <a:latin typeface="BIZ UDゴシック" panose="020B0400000000000000" pitchFamily="49" charset="-128"/>
                <a:ea typeface="BIZ UDゴシック" panose="020B0400000000000000" pitchFamily="49" charset="-128"/>
              </a:rPr>
              <a:t>（事例研究等</a:t>
            </a:r>
            <a:r>
              <a:rPr lang="ja-JP" altLang="en-US" sz="900" dirty="0">
                <a:latin typeface="BIZ UDゴシック" panose="020B0400000000000000" pitchFamily="49" charset="-128"/>
                <a:ea typeface="BIZ UDゴシック" panose="020B0400000000000000" pitchFamily="49" charset="-128"/>
              </a:rPr>
              <a:t>）</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ウ　専門編</a:t>
            </a:r>
            <a:r>
              <a:rPr lang="ja-JP" altLang="en-US" sz="800" dirty="0">
                <a:latin typeface="BIZ UDゴシック" panose="020B0400000000000000" pitchFamily="49" charset="-128"/>
                <a:ea typeface="BIZ UDゴシック" panose="020B0400000000000000" pitchFamily="49" charset="-128"/>
              </a:rPr>
              <a:t>（補助金、契約等テーマ別）　　　</a:t>
            </a:r>
            <a:r>
              <a:rPr lang="ja-JP" altLang="en-US" sz="1000" dirty="0">
                <a:latin typeface="BIZ UDゴシック" panose="020B0400000000000000" pitchFamily="49" charset="-128"/>
                <a:ea typeface="BIZ UDゴシック" panose="020B0400000000000000" pitchFamily="49" charset="-128"/>
              </a:rPr>
              <a:t>エ　その他</a:t>
            </a:r>
            <a:r>
              <a:rPr lang="ja-JP" altLang="en-US" sz="800" dirty="0">
                <a:latin typeface="BIZ UDゴシック" panose="020B0400000000000000" pitchFamily="49" charset="-128"/>
                <a:ea typeface="BIZ UDゴシック" panose="020B0400000000000000" pitchFamily="49" charset="-128"/>
              </a:rPr>
              <a:t>（班総括会計研修等）</a:t>
            </a:r>
            <a:endParaRPr lang="en-US" altLang="ja-JP" sz="800" dirty="0">
              <a:latin typeface="BIZ UDゴシック" panose="020B0400000000000000" pitchFamily="49" charset="-128"/>
              <a:ea typeface="BIZ UDゴシック" panose="020B0400000000000000" pitchFamily="49" charset="-128"/>
            </a:endParaRPr>
          </a:p>
          <a:p>
            <a:endParaRPr lang="en-US" altLang="ja-JP" sz="6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②　特定事務研修</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ア　国費事務研修　イ　基金事務研修　ウ　物品</a:t>
            </a:r>
            <a:r>
              <a:rPr lang="en-US" altLang="ja-JP" sz="1000" dirty="0">
                <a:latin typeface="BIZ UDゴシック" panose="020B0400000000000000" pitchFamily="49" charset="-128"/>
                <a:ea typeface="BIZ UDゴシック" panose="020B0400000000000000" pitchFamily="49" charset="-128"/>
              </a:rPr>
              <a:t>/</a:t>
            </a:r>
            <a:r>
              <a:rPr lang="ja-JP" altLang="en-US" sz="1000" dirty="0">
                <a:latin typeface="BIZ UDゴシック" panose="020B0400000000000000" pitchFamily="49" charset="-128"/>
                <a:ea typeface="BIZ UDゴシック" panose="020B0400000000000000" pitchFamily="49" charset="-128"/>
              </a:rPr>
              <a:t>車両管理事務研修</a:t>
            </a:r>
            <a:endParaRPr lang="en-US" altLang="ja-JP" sz="1000" dirty="0">
              <a:latin typeface="BIZ UDゴシック" panose="020B0400000000000000" pitchFamily="49" charset="-128"/>
              <a:ea typeface="BIZ UDゴシック" panose="020B0400000000000000" pitchFamily="49" charset="-128"/>
            </a:endParaRPr>
          </a:p>
          <a:p>
            <a:endParaRPr lang="en-US" altLang="ja-JP" sz="6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③　相談、指導等</a:t>
            </a:r>
            <a:endParaRPr lang="en-US" altLang="ja-JP" sz="10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　ア　事前相談体制の整備　　　イ　実地検査による指導 等</a:t>
            </a:r>
            <a:endParaRPr lang="en-US" altLang="ja-JP" sz="1000" dirty="0">
              <a:latin typeface="BIZ UDゴシック" panose="020B0400000000000000" pitchFamily="49" charset="-128"/>
              <a:ea typeface="BIZ UDゴシック" panose="020B0400000000000000" pitchFamily="49" charset="-128"/>
            </a:endParaRPr>
          </a:p>
          <a:p>
            <a:endParaRPr lang="en-US" altLang="ja-JP" sz="600" dirty="0">
              <a:latin typeface="BIZ UDゴシック" panose="020B0400000000000000" pitchFamily="49" charset="-128"/>
              <a:ea typeface="BIZ UDゴシック" panose="020B0400000000000000" pitchFamily="49" charset="-128"/>
            </a:endParaRPr>
          </a:p>
          <a:p>
            <a:r>
              <a:rPr lang="ja-JP" altLang="en-US" sz="1000" dirty="0">
                <a:latin typeface="BIZ UDゴシック" panose="020B0400000000000000" pitchFamily="49" charset="-128"/>
                <a:ea typeface="BIZ UDゴシック" panose="020B0400000000000000" pitchFamily="49" charset="-128"/>
              </a:rPr>
              <a:t>④　部局別研修等への支援</a:t>
            </a:r>
            <a:r>
              <a:rPr lang="ja-JP" altLang="en-US" sz="900" dirty="0">
                <a:latin typeface="BIZ UDゴシック" panose="020B0400000000000000" pitchFamily="49" charset="-128"/>
                <a:ea typeface="BIZ UDゴシック" panose="020B0400000000000000" pitchFamily="49" charset="-128"/>
              </a:rPr>
              <a:t>（各部局が実施する職場研修への職員派遣等）</a:t>
            </a:r>
            <a:endParaRPr lang="en-US" altLang="ja-JP" sz="1000" dirty="0">
              <a:latin typeface="BIZ UDゴシック" panose="020B0400000000000000" pitchFamily="49" charset="-128"/>
              <a:ea typeface="BIZ UDゴシック" panose="020B0400000000000000" pitchFamily="49" charset="-128"/>
            </a:endParaRPr>
          </a:p>
        </p:txBody>
      </p:sp>
      <p:sp>
        <p:nvSpPr>
          <p:cNvPr id="26" name="角丸四角形 25">
            <a:extLst>
              <a:ext uri="{FF2B5EF4-FFF2-40B4-BE49-F238E27FC236}">
                <a16:creationId xmlns:a16="http://schemas.microsoft.com/office/drawing/2014/main" id="{05B962E1-69A6-6031-3086-6C455273CB32}"/>
              </a:ext>
            </a:extLst>
          </p:cNvPr>
          <p:cNvSpPr/>
          <p:nvPr/>
        </p:nvSpPr>
        <p:spPr>
          <a:xfrm>
            <a:off x="6006219" y="5632736"/>
            <a:ext cx="4306228" cy="416416"/>
          </a:xfrm>
          <a:prstGeom prst="roundRect">
            <a:avLst>
              <a:gd name="adj" fmla="val 18994"/>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dirty="0">
              <a:latin typeface="BIZ UDゴシック" panose="020B0400000000000000" pitchFamily="49" charset="-128"/>
              <a:ea typeface="BIZ UDゴシック" panose="020B0400000000000000" pitchFamily="49" charset="-128"/>
            </a:endParaRPr>
          </a:p>
        </p:txBody>
      </p:sp>
      <p:sp>
        <p:nvSpPr>
          <p:cNvPr id="27" name="テキスト ボックス 26">
            <a:extLst>
              <a:ext uri="{FF2B5EF4-FFF2-40B4-BE49-F238E27FC236}">
                <a16:creationId xmlns:a16="http://schemas.microsoft.com/office/drawing/2014/main" id="{D900E96C-26A4-3981-1E7A-B085EA386C97}"/>
              </a:ext>
            </a:extLst>
          </p:cNvPr>
          <p:cNvSpPr txBox="1"/>
          <p:nvPr/>
        </p:nvSpPr>
        <p:spPr>
          <a:xfrm>
            <a:off x="5948469" y="5634709"/>
            <a:ext cx="1810909" cy="246221"/>
          </a:xfrm>
          <a:prstGeom prst="rect">
            <a:avLst/>
          </a:prstGeom>
          <a:noFill/>
        </p:spPr>
        <p:txBody>
          <a:bodyPr wrap="square" rtlCol="0">
            <a:spAutoFit/>
          </a:bodyPr>
          <a:lstStyle/>
          <a:p>
            <a:r>
              <a:rPr lang="ja-JP" altLang="en-US" sz="1000" b="1" dirty="0">
                <a:highlight>
                  <a:srgbClr val="FFFF00"/>
                </a:highlight>
                <a:latin typeface="BIZ UDゴシック" panose="020B0400000000000000" pitchFamily="49" charset="-128"/>
                <a:ea typeface="BIZ UDゴシック" panose="020B0400000000000000" pitchFamily="49" charset="-128"/>
              </a:rPr>
              <a:t>（３）キャリア開発の支援</a:t>
            </a:r>
          </a:p>
        </p:txBody>
      </p:sp>
      <p:sp>
        <p:nvSpPr>
          <p:cNvPr id="28" name="テキスト ボックス 27">
            <a:extLst>
              <a:ext uri="{FF2B5EF4-FFF2-40B4-BE49-F238E27FC236}">
                <a16:creationId xmlns:a16="http://schemas.microsoft.com/office/drawing/2014/main" id="{22B4559E-EEDB-D1E1-08A6-0A71CBBD2418}"/>
              </a:ext>
            </a:extLst>
          </p:cNvPr>
          <p:cNvSpPr txBox="1"/>
          <p:nvPr/>
        </p:nvSpPr>
        <p:spPr>
          <a:xfrm>
            <a:off x="6326986" y="5812647"/>
            <a:ext cx="3901311" cy="246221"/>
          </a:xfrm>
          <a:prstGeom prst="rect">
            <a:avLst/>
          </a:prstGeom>
          <a:noFill/>
        </p:spPr>
        <p:txBody>
          <a:bodyPr wrap="square" rtlCol="0">
            <a:spAutoFit/>
          </a:bodyPr>
          <a:lstStyle/>
          <a:p>
            <a:r>
              <a:rPr lang="ja-JP" altLang="en-US" sz="1000" dirty="0">
                <a:latin typeface="BIZ UDゴシック" panose="020B0400000000000000" pitchFamily="49" charset="-128"/>
                <a:ea typeface="BIZ UDゴシック" panose="020B0400000000000000" pitchFamily="49" charset="-128"/>
              </a:rPr>
              <a:t>会計分野に関心を持つ職員に各種研修の機会を提供</a:t>
            </a:r>
          </a:p>
        </p:txBody>
      </p:sp>
      <p:sp>
        <p:nvSpPr>
          <p:cNvPr id="30" name="テキスト ボックス 29">
            <a:extLst>
              <a:ext uri="{FF2B5EF4-FFF2-40B4-BE49-F238E27FC236}">
                <a16:creationId xmlns:a16="http://schemas.microsoft.com/office/drawing/2014/main" id="{878298C3-7A00-1E8B-8BD6-CF5B26DED554}"/>
              </a:ext>
            </a:extLst>
          </p:cNvPr>
          <p:cNvSpPr txBox="1"/>
          <p:nvPr/>
        </p:nvSpPr>
        <p:spPr>
          <a:xfrm>
            <a:off x="8021971" y="28593"/>
            <a:ext cx="3042444" cy="261610"/>
          </a:xfrm>
          <a:prstGeom prst="rect">
            <a:avLst/>
          </a:prstGeom>
          <a:noFill/>
          <a:ln w="9525">
            <a:noFill/>
          </a:ln>
        </p:spPr>
        <p:txBody>
          <a:bodyPr wrap="square" rtlCol="0">
            <a:spAutoFit/>
          </a:bodyPr>
          <a:lstStyle/>
          <a:p>
            <a:r>
              <a:rPr lang="ja-JP" altLang="en-US" sz="1050" b="1" dirty="0">
                <a:latin typeface="BIZ UDゴシック" panose="020B0400000000000000" pitchFamily="49" charset="-128"/>
                <a:ea typeface="BIZ UDゴシック" panose="020B0400000000000000" pitchFamily="49" charset="-128"/>
              </a:rPr>
              <a:t>会計課、審査・指導室、用度管財課</a:t>
            </a:r>
          </a:p>
        </p:txBody>
      </p:sp>
      <p:pic>
        <p:nvPicPr>
          <p:cNvPr id="33" name="グラフィックス 32" descr="パンデミック指数曲線折れ線グラフ 枠線">
            <a:extLst>
              <a:ext uri="{FF2B5EF4-FFF2-40B4-BE49-F238E27FC236}">
                <a16:creationId xmlns:a16="http://schemas.microsoft.com/office/drawing/2014/main" id="{CB05ACF2-C746-E558-5527-3F81EE92130E}"/>
              </a:ext>
            </a:extLst>
          </p:cNvPr>
          <p:cNvPicPr>
            <a:picLocks noChangeAspect="1"/>
          </p:cNvPicPr>
          <p:nvPr/>
        </p:nvPicPr>
        <p:blipFill>
          <a:blip r:embed="rId2">
            <a:extLst>
              <a:ext uri="{96DAC541-7B7A-43D3-8B79-37D633B846F1}">
                <asvg:svgBlip xmlns:asvg="http://schemas.microsoft.com/office/drawing/2016/SVG/main" r:embed="rId3"/>
              </a:ext>
            </a:extLst>
          </a:blip>
          <a:stretch>
            <a:fillRect/>
          </a:stretch>
        </p:blipFill>
        <p:spPr>
          <a:xfrm>
            <a:off x="9349116" y="1118482"/>
            <a:ext cx="987552" cy="987552"/>
          </a:xfrm>
          <a:prstGeom prst="rect">
            <a:avLst/>
          </a:prstGeom>
        </p:spPr>
      </p:pic>
      <p:pic>
        <p:nvPicPr>
          <p:cNvPr id="34" name="グラフィックス 33" descr="熱望 枠線">
            <a:extLst>
              <a:ext uri="{FF2B5EF4-FFF2-40B4-BE49-F238E27FC236}">
                <a16:creationId xmlns:a16="http://schemas.microsoft.com/office/drawing/2014/main" id="{A55564E9-92B6-2646-3F35-7094F7E1CE8C}"/>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9444615" y="2478624"/>
            <a:ext cx="640080" cy="640080"/>
          </a:xfrm>
          <a:prstGeom prst="rect">
            <a:avLst/>
          </a:prstGeom>
        </p:spPr>
      </p:pic>
      <p:pic>
        <p:nvPicPr>
          <p:cNvPr id="36" name="グラフィックス 35" descr="ブレーンストーミング 枠線">
            <a:extLst>
              <a:ext uri="{FF2B5EF4-FFF2-40B4-BE49-F238E27FC236}">
                <a16:creationId xmlns:a16="http://schemas.microsoft.com/office/drawing/2014/main" id="{5CF2EF76-593E-3891-5C71-4D77C8755C06}"/>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4944971" y="3705710"/>
            <a:ext cx="685800" cy="685800"/>
          </a:xfrm>
          <a:prstGeom prst="rect">
            <a:avLst/>
          </a:prstGeom>
        </p:spPr>
      </p:pic>
      <p:pic>
        <p:nvPicPr>
          <p:cNvPr id="37" name="グラフィックス 36" descr="カスタマー レビュー 枠線">
            <a:extLst>
              <a:ext uri="{FF2B5EF4-FFF2-40B4-BE49-F238E27FC236}">
                <a16:creationId xmlns:a16="http://schemas.microsoft.com/office/drawing/2014/main" id="{0CC14AD9-5F43-43B5-65AC-D72D70E54102}"/>
              </a:ext>
            </a:extLst>
          </p:cNvPr>
          <p:cNvPicPr>
            <a:picLocks noChangeAspect="1"/>
          </p:cNvPicPr>
          <p:nvPr/>
        </p:nvPicPr>
        <p:blipFill>
          <a:blip r:embed="rId8">
            <a:extLst>
              <a:ext uri="{96DAC541-7B7A-43D3-8B79-37D633B846F1}">
                <asvg:svgBlip xmlns:asvg="http://schemas.microsoft.com/office/drawing/2016/SVG/main" r:embed="rId9"/>
              </a:ext>
            </a:extLst>
          </a:blip>
          <a:stretch>
            <a:fillRect/>
          </a:stretch>
        </p:blipFill>
        <p:spPr>
          <a:xfrm>
            <a:off x="4929318" y="5791294"/>
            <a:ext cx="667512" cy="667512"/>
          </a:xfrm>
          <a:prstGeom prst="rect">
            <a:avLst/>
          </a:prstGeom>
        </p:spPr>
      </p:pic>
      <p:sp>
        <p:nvSpPr>
          <p:cNvPr id="38" name="角丸四角形 25">
            <a:extLst>
              <a:ext uri="{FF2B5EF4-FFF2-40B4-BE49-F238E27FC236}">
                <a16:creationId xmlns:a16="http://schemas.microsoft.com/office/drawing/2014/main" id="{240CDD51-8AD6-3F60-3693-B7368606425F}"/>
              </a:ext>
            </a:extLst>
          </p:cNvPr>
          <p:cNvSpPr/>
          <p:nvPr/>
        </p:nvSpPr>
        <p:spPr>
          <a:xfrm>
            <a:off x="6016951" y="6564750"/>
            <a:ext cx="4295496" cy="370717"/>
          </a:xfrm>
          <a:prstGeom prst="roundRect">
            <a:avLst>
              <a:gd name="adj" fmla="val 19085"/>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dirty="0">
              <a:latin typeface="BIZ UDゴシック" panose="020B0400000000000000" pitchFamily="49" charset="-128"/>
              <a:ea typeface="BIZ UDゴシック" panose="020B0400000000000000" pitchFamily="49" charset="-128"/>
            </a:endParaRPr>
          </a:p>
        </p:txBody>
      </p:sp>
      <p:sp>
        <p:nvSpPr>
          <p:cNvPr id="39" name="テキスト ボックス 38">
            <a:extLst>
              <a:ext uri="{FF2B5EF4-FFF2-40B4-BE49-F238E27FC236}">
                <a16:creationId xmlns:a16="http://schemas.microsoft.com/office/drawing/2014/main" id="{F1334286-6B9E-5A58-D2F0-ED14681B40B3}"/>
              </a:ext>
            </a:extLst>
          </p:cNvPr>
          <p:cNvSpPr txBox="1"/>
          <p:nvPr/>
        </p:nvSpPr>
        <p:spPr>
          <a:xfrm>
            <a:off x="5946121" y="6521898"/>
            <a:ext cx="2441861" cy="246221"/>
          </a:xfrm>
          <a:prstGeom prst="rect">
            <a:avLst/>
          </a:prstGeom>
          <a:noFill/>
        </p:spPr>
        <p:txBody>
          <a:bodyPr wrap="square" rtlCol="0">
            <a:spAutoFit/>
          </a:bodyPr>
          <a:lstStyle/>
          <a:p>
            <a:r>
              <a:rPr lang="ja-JP" altLang="en-US" sz="1000" b="1" dirty="0">
                <a:highlight>
                  <a:srgbClr val="FFFF00"/>
                </a:highlight>
                <a:latin typeface="BIZ UDゴシック" panose="020B0400000000000000" pitchFamily="49" charset="-128"/>
                <a:ea typeface="BIZ UDゴシック" panose="020B0400000000000000" pitchFamily="49" charset="-128"/>
              </a:rPr>
              <a:t>（５）デジタル人材の育成</a:t>
            </a:r>
          </a:p>
        </p:txBody>
      </p:sp>
      <p:sp>
        <p:nvSpPr>
          <p:cNvPr id="40" name="テキスト ボックス 39">
            <a:extLst>
              <a:ext uri="{FF2B5EF4-FFF2-40B4-BE49-F238E27FC236}">
                <a16:creationId xmlns:a16="http://schemas.microsoft.com/office/drawing/2014/main" id="{CD59141C-EB7E-BC86-F1C3-BCCE2C0F20A7}"/>
              </a:ext>
            </a:extLst>
          </p:cNvPr>
          <p:cNvSpPr txBox="1"/>
          <p:nvPr/>
        </p:nvSpPr>
        <p:spPr>
          <a:xfrm>
            <a:off x="6071316" y="6703266"/>
            <a:ext cx="3901311" cy="246221"/>
          </a:xfrm>
          <a:prstGeom prst="rect">
            <a:avLst/>
          </a:prstGeom>
          <a:noFill/>
        </p:spPr>
        <p:txBody>
          <a:bodyPr wrap="square" rtlCol="0">
            <a:spAutoFit/>
          </a:bodyPr>
          <a:lstStyle/>
          <a:p>
            <a:r>
              <a:rPr lang="ja-JP" altLang="en-US" sz="1000" dirty="0">
                <a:latin typeface="BIZ UDゴシック" panose="020B0400000000000000" pitchFamily="49" charset="-128"/>
                <a:ea typeface="BIZ UDゴシック" panose="020B0400000000000000" pitchFamily="49" charset="-128"/>
              </a:rPr>
              <a:t>①ＤＸ推進リーダーの育成　　②職場内研修</a:t>
            </a:r>
          </a:p>
        </p:txBody>
      </p:sp>
      <p:sp>
        <p:nvSpPr>
          <p:cNvPr id="46" name="角丸四角形 25">
            <a:extLst>
              <a:ext uri="{FF2B5EF4-FFF2-40B4-BE49-F238E27FC236}">
                <a16:creationId xmlns:a16="http://schemas.microsoft.com/office/drawing/2014/main" id="{D13A838A-C6F7-17B3-AB97-78C81FE949CC}"/>
              </a:ext>
            </a:extLst>
          </p:cNvPr>
          <p:cNvSpPr/>
          <p:nvPr/>
        </p:nvSpPr>
        <p:spPr>
          <a:xfrm>
            <a:off x="6006219" y="6108098"/>
            <a:ext cx="4306228" cy="393183"/>
          </a:xfrm>
          <a:prstGeom prst="roundRect">
            <a:avLst>
              <a:gd name="adj" fmla="val 16968"/>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sz="1541" dirty="0">
              <a:latin typeface="BIZ UDゴシック" panose="020B0400000000000000" pitchFamily="49" charset="-128"/>
              <a:ea typeface="BIZ UDゴシック" panose="020B0400000000000000" pitchFamily="49" charset="-128"/>
            </a:endParaRPr>
          </a:p>
        </p:txBody>
      </p:sp>
      <p:sp>
        <p:nvSpPr>
          <p:cNvPr id="47" name="テキスト ボックス 46">
            <a:extLst>
              <a:ext uri="{FF2B5EF4-FFF2-40B4-BE49-F238E27FC236}">
                <a16:creationId xmlns:a16="http://schemas.microsoft.com/office/drawing/2014/main" id="{B8A312C3-EC37-527B-4E06-379B76AB98AB}"/>
              </a:ext>
            </a:extLst>
          </p:cNvPr>
          <p:cNvSpPr txBox="1"/>
          <p:nvPr/>
        </p:nvSpPr>
        <p:spPr>
          <a:xfrm>
            <a:off x="5948469" y="6101106"/>
            <a:ext cx="3901311" cy="246221"/>
          </a:xfrm>
          <a:prstGeom prst="rect">
            <a:avLst/>
          </a:prstGeom>
          <a:noFill/>
        </p:spPr>
        <p:txBody>
          <a:bodyPr wrap="square" rtlCol="0">
            <a:spAutoFit/>
          </a:bodyPr>
          <a:lstStyle/>
          <a:p>
            <a:r>
              <a:rPr lang="ja-JP" altLang="en-US" sz="1000" b="1" dirty="0">
                <a:highlight>
                  <a:srgbClr val="FFFF00"/>
                </a:highlight>
                <a:latin typeface="BIZ UDゴシック" panose="020B0400000000000000" pitchFamily="49" charset="-128"/>
                <a:ea typeface="BIZ UDゴシック" panose="020B0400000000000000" pitchFamily="49" charset="-128"/>
              </a:rPr>
              <a:t>（４）働きやすい職場づくり（職場環境の改善）</a:t>
            </a:r>
          </a:p>
        </p:txBody>
      </p:sp>
      <p:sp>
        <p:nvSpPr>
          <p:cNvPr id="48" name="テキスト ボックス 47">
            <a:extLst>
              <a:ext uri="{FF2B5EF4-FFF2-40B4-BE49-F238E27FC236}">
                <a16:creationId xmlns:a16="http://schemas.microsoft.com/office/drawing/2014/main" id="{CCA497A6-141A-7988-0305-5C28EDC9D5B0}"/>
              </a:ext>
            </a:extLst>
          </p:cNvPr>
          <p:cNvSpPr txBox="1"/>
          <p:nvPr/>
        </p:nvSpPr>
        <p:spPr>
          <a:xfrm>
            <a:off x="6326986" y="6287158"/>
            <a:ext cx="3901311" cy="246221"/>
          </a:xfrm>
          <a:prstGeom prst="rect">
            <a:avLst/>
          </a:prstGeom>
          <a:noFill/>
        </p:spPr>
        <p:txBody>
          <a:bodyPr wrap="square" rtlCol="0">
            <a:spAutoFit/>
          </a:bodyPr>
          <a:lstStyle/>
          <a:p>
            <a:r>
              <a:rPr lang="ja-JP" altLang="en-US" sz="1000" dirty="0">
                <a:latin typeface="BIZ UDゴシック" panose="020B0400000000000000" pitchFamily="49" charset="-128"/>
                <a:ea typeface="BIZ UDゴシック" panose="020B0400000000000000" pitchFamily="49" charset="-128"/>
              </a:rPr>
              <a:t>心理的安全性を確保した、風通しのよい職場づくり</a:t>
            </a:r>
          </a:p>
        </p:txBody>
      </p:sp>
    </p:spTree>
    <p:extLst>
      <p:ext uri="{BB962C8B-B14F-4D97-AF65-F5344CB8AC3E}">
        <p14:creationId xmlns:p14="http://schemas.microsoft.com/office/powerpoint/2010/main" val="269421579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Cambria-Calibri">
      <a:majorFont>
        <a:latin typeface="Cambria" panose="02040503050406030204"/>
        <a:ea typeface=""/>
        <a:cs typeface=""/>
        <a:font script="Jpan" typeface="ＭＳ Ｐゴシック"/>
        <a:font script="Hang" typeface="맑은 고딕"/>
        <a:font script="Hans" typeface="黑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プレゼンテーション1" id="{945B214B-2827-417F-AAD3-0B36C4717410}" vid="{F3177F42-1D9E-41C0-878D-79D532828771}"/>
    </a:ext>
  </a:extLst>
</a:theme>
</file>

<file path=docProps/app.xml><?xml version="1.0" encoding="utf-8"?>
<Properties xmlns="http://schemas.openxmlformats.org/officeDocument/2006/extended-properties" xmlns:vt="http://schemas.openxmlformats.org/officeDocument/2006/docPropsVTypes">
  <Template>blank</Template>
  <TotalTime>1683</TotalTime>
  <Words>702</Words>
  <Application>Microsoft Office PowerPoint</Application>
  <PresentationFormat>ユーザー設定</PresentationFormat>
  <Paragraphs>59</Paragraphs>
  <Slides>1</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vt:i4>
      </vt:variant>
    </vt:vector>
  </HeadingPairs>
  <TitlesOfParts>
    <vt:vector size="6" baseType="lpstr">
      <vt:lpstr>BIZ UDゴシック</vt:lpstr>
      <vt:lpstr>Arial</vt:lpstr>
      <vt:lpstr>Calibri</vt:lpstr>
      <vt:lpstr>Cambria</vt:lpstr>
      <vt:lpstr>Office テーマ</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oitapref</dc:creator>
  <cp:lastModifiedBy>山﨑　基広</cp:lastModifiedBy>
  <cp:revision>88</cp:revision>
  <cp:lastPrinted>2022-04-26T03:31:17Z</cp:lastPrinted>
  <dcterms:created xsi:type="dcterms:W3CDTF">2021-03-08T02:32:56Z</dcterms:created>
  <dcterms:modified xsi:type="dcterms:W3CDTF">2025-07-01T05:45:51Z</dcterms:modified>
</cp:coreProperties>
</file>