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5" d="100"/>
          <a:sy n="95" d="100"/>
        </p:scale>
        <p:origin x="20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25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1" indent="0" algn="ctr">
              <a:buNone/>
              <a:defRPr sz="761"/>
            </a:lvl3pPr>
            <a:lvl4pPr marL="578639" indent="0" algn="ctr">
              <a:buNone/>
              <a:defRPr sz="676"/>
            </a:lvl4pPr>
            <a:lvl5pPr marL="771519" indent="0" algn="ctr">
              <a:buNone/>
              <a:defRPr sz="676"/>
            </a:lvl5pPr>
            <a:lvl6pPr marL="964400" indent="0" algn="ctr">
              <a:buNone/>
              <a:defRPr sz="676"/>
            </a:lvl6pPr>
            <a:lvl7pPr marL="1157276" indent="0" algn="ctr">
              <a:buNone/>
              <a:defRPr sz="676"/>
            </a:lvl7pPr>
            <a:lvl8pPr marL="1350157" indent="0" algn="ctr">
              <a:buNone/>
              <a:defRPr sz="676"/>
            </a:lvl8pPr>
            <a:lvl9pPr marL="1543036" indent="0" algn="ctr">
              <a:buNone/>
              <a:defRPr sz="676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53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591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486851"/>
            <a:ext cx="1478756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486851"/>
            <a:ext cx="4350544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96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03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7" y="2279658"/>
            <a:ext cx="5915025" cy="380364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7" y="6119295"/>
            <a:ext cx="5915025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1" indent="0">
              <a:buNone/>
              <a:defRPr sz="761">
                <a:solidFill>
                  <a:schemeClr val="tx1">
                    <a:tint val="75000"/>
                  </a:schemeClr>
                </a:solidFill>
              </a:defRPr>
            </a:lvl3pPr>
            <a:lvl4pPr marL="578639" indent="0">
              <a:buNone/>
              <a:defRPr sz="676">
                <a:solidFill>
                  <a:schemeClr val="tx1">
                    <a:tint val="75000"/>
                  </a:schemeClr>
                </a:solidFill>
              </a:defRPr>
            </a:lvl4pPr>
            <a:lvl5pPr marL="771519" indent="0">
              <a:buNone/>
              <a:defRPr sz="676">
                <a:solidFill>
                  <a:schemeClr val="tx1">
                    <a:tint val="75000"/>
                  </a:schemeClr>
                </a:solidFill>
              </a:defRPr>
            </a:lvl5pPr>
            <a:lvl6pPr marL="964400" indent="0">
              <a:buNone/>
              <a:defRPr sz="676">
                <a:solidFill>
                  <a:schemeClr val="tx1">
                    <a:tint val="75000"/>
                  </a:schemeClr>
                </a:solidFill>
              </a:defRPr>
            </a:lvl6pPr>
            <a:lvl7pPr marL="1157276" indent="0">
              <a:buNone/>
              <a:defRPr sz="676">
                <a:solidFill>
                  <a:schemeClr val="tx1">
                    <a:tint val="75000"/>
                  </a:schemeClr>
                </a:solidFill>
              </a:defRPr>
            </a:lvl7pPr>
            <a:lvl8pPr marL="1350157" indent="0">
              <a:buNone/>
              <a:defRPr sz="676">
                <a:solidFill>
                  <a:schemeClr val="tx1">
                    <a:tint val="75000"/>
                  </a:schemeClr>
                </a:solidFill>
              </a:defRPr>
            </a:lvl8pPr>
            <a:lvl9pPr marL="1543036" indent="0">
              <a:buNone/>
              <a:defRPr sz="6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363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91" y="2434167"/>
            <a:ext cx="2914650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02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6" y="486849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90" y="2241569"/>
            <a:ext cx="2901255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1" indent="0">
              <a:buNone/>
              <a:defRPr sz="761" b="1"/>
            </a:lvl3pPr>
            <a:lvl4pPr marL="578639" indent="0">
              <a:buNone/>
              <a:defRPr sz="676" b="1"/>
            </a:lvl4pPr>
            <a:lvl5pPr marL="771519" indent="0">
              <a:buNone/>
              <a:defRPr sz="676" b="1"/>
            </a:lvl5pPr>
            <a:lvl6pPr marL="964400" indent="0">
              <a:buNone/>
              <a:defRPr sz="676" b="1"/>
            </a:lvl6pPr>
            <a:lvl7pPr marL="1157276" indent="0">
              <a:buNone/>
              <a:defRPr sz="676" b="1"/>
            </a:lvl7pPr>
            <a:lvl8pPr marL="1350157" indent="0">
              <a:buNone/>
              <a:defRPr sz="676" b="1"/>
            </a:lvl8pPr>
            <a:lvl9pPr marL="1543036" indent="0">
              <a:buNone/>
              <a:defRPr sz="676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90" y="3340101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9" y="2241569"/>
            <a:ext cx="291554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1" indent="0">
              <a:buNone/>
              <a:defRPr sz="761" b="1"/>
            </a:lvl3pPr>
            <a:lvl4pPr marL="578639" indent="0">
              <a:buNone/>
              <a:defRPr sz="676" b="1"/>
            </a:lvl4pPr>
            <a:lvl5pPr marL="771519" indent="0">
              <a:buNone/>
              <a:defRPr sz="676" b="1"/>
            </a:lvl5pPr>
            <a:lvl6pPr marL="964400" indent="0">
              <a:buNone/>
              <a:defRPr sz="676" b="1"/>
            </a:lvl6pPr>
            <a:lvl7pPr marL="1157276" indent="0">
              <a:buNone/>
              <a:defRPr sz="676" b="1"/>
            </a:lvl7pPr>
            <a:lvl8pPr marL="1350157" indent="0">
              <a:buNone/>
              <a:defRPr sz="676" b="1"/>
            </a:lvl8pPr>
            <a:lvl9pPr marL="1543036" indent="0">
              <a:buNone/>
              <a:defRPr sz="676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9" y="3340101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39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25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95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3" y="609600"/>
            <a:ext cx="2211883" cy="2133600"/>
          </a:xfrm>
        </p:spPr>
        <p:txBody>
          <a:bodyPr anchor="b"/>
          <a:lstStyle>
            <a:lvl1pPr>
              <a:defRPr sz="1349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53" y="1316585"/>
            <a:ext cx="3471863" cy="6498167"/>
          </a:xfrm>
        </p:spPr>
        <p:txBody>
          <a:bodyPr/>
          <a:lstStyle>
            <a:lvl1pPr>
              <a:defRPr sz="1349"/>
            </a:lvl1pPr>
            <a:lvl2pPr>
              <a:defRPr sz="1180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3" y="2743210"/>
            <a:ext cx="2211883" cy="5082117"/>
          </a:xfrm>
        </p:spPr>
        <p:txBody>
          <a:bodyPr/>
          <a:lstStyle>
            <a:lvl1pPr marL="0" indent="0">
              <a:buNone/>
              <a:defRPr sz="676"/>
            </a:lvl1pPr>
            <a:lvl2pPr marL="192881" indent="0">
              <a:buNone/>
              <a:defRPr sz="590"/>
            </a:lvl2pPr>
            <a:lvl3pPr marL="385761" indent="0">
              <a:buNone/>
              <a:defRPr sz="507"/>
            </a:lvl3pPr>
            <a:lvl4pPr marL="578639" indent="0">
              <a:buNone/>
              <a:defRPr sz="421"/>
            </a:lvl4pPr>
            <a:lvl5pPr marL="771519" indent="0">
              <a:buNone/>
              <a:defRPr sz="421"/>
            </a:lvl5pPr>
            <a:lvl6pPr marL="964400" indent="0">
              <a:buNone/>
              <a:defRPr sz="421"/>
            </a:lvl6pPr>
            <a:lvl7pPr marL="1157276" indent="0">
              <a:buNone/>
              <a:defRPr sz="421"/>
            </a:lvl7pPr>
            <a:lvl8pPr marL="1350157" indent="0">
              <a:buNone/>
              <a:defRPr sz="421"/>
            </a:lvl8pPr>
            <a:lvl9pPr marL="1543036" indent="0">
              <a:buNone/>
              <a:defRPr sz="42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9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3" y="609600"/>
            <a:ext cx="2211883" cy="2133600"/>
          </a:xfrm>
        </p:spPr>
        <p:txBody>
          <a:bodyPr anchor="b"/>
          <a:lstStyle>
            <a:lvl1pPr>
              <a:defRPr sz="1349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53" y="1316585"/>
            <a:ext cx="3471863" cy="6498167"/>
          </a:xfrm>
        </p:spPr>
        <p:txBody>
          <a:bodyPr/>
          <a:lstStyle>
            <a:lvl1pPr marL="0" indent="0">
              <a:buNone/>
              <a:defRPr sz="1349"/>
            </a:lvl1pPr>
            <a:lvl2pPr marL="192881" indent="0">
              <a:buNone/>
              <a:defRPr sz="1180"/>
            </a:lvl2pPr>
            <a:lvl3pPr marL="385761" indent="0">
              <a:buNone/>
              <a:defRPr sz="1013"/>
            </a:lvl3pPr>
            <a:lvl4pPr marL="578639" indent="0">
              <a:buNone/>
              <a:defRPr sz="844"/>
            </a:lvl4pPr>
            <a:lvl5pPr marL="771519" indent="0">
              <a:buNone/>
              <a:defRPr sz="844"/>
            </a:lvl5pPr>
            <a:lvl6pPr marL="964400" indent="0">
              <a:buNone/>
              <a:defRPr sz="844"/>
            </a:lvl6pPr>
            <a:lvl7pPr marL="1157276" indent="0">
              <a:buNone/>
              <a:defRPr sz="844"/>
            </a:lvl7pPr>
            <a:lvl8pPr marL="1350157" indent="0">
              <a:buNone/>
              <a:defRPr sz="844"/>
            </a:lvl8pPr>
            <a:lvl9pPr marL="1543036" indent="0">
              <a:buNone/>
              <a:defRPr sz="844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3" y="2743210"/>
            <a:ext cx="2211883" cy="5082117"/>
          </a:xfrm>
        </p:spPr>
        <p:txBody>
          <a:bodyPr/>
          <a:lstStyle>
            <a:lvl1pPr marL="0" indent="0">
              <a:buNone/>
              <a:defRPr sz="676"/>
            </a:lvl1pPr>
            <a:lvl2pPr marL="192881" indent="0">
              <a:buNone/>
              <a:defRPr sz="590"/>
            </a:lvl2pPr>
            <a:lvl3pPr marL="385761" indent="0">
              <a:buNone/>
              <a:defRPr sz="507"/>
            </a:lvl3pPr>
            <a:lvl4pPr marL="578639" indent="0">
              <a:buNone/>
              <a:defRPr sz="421"/>
            </a:lvl4pPr>
            <a:lvl5pPr marL="771519" indent="0">
              <a:buNone/>
              <a:defRPr sz="421"/>
            </a:lvl5pPr>
            <a:lvl6pPr marL="964400" indent="0">
              <a:buNone/>
              <a:defRPr sz="421"/>
            </a:lvl6pPr>
            <a:lvl7pPr marL="1157276" indent="0">
              <a:buNone/>
              <a:defRPr sz="421"/>
            </a:lvl7pPr>
            <a:lvl8pPr marL="1350157" indent="0">
              <a:buNone/>
              <a:defRPr sz="421"/>
            </a:lvl8pPr>
            <a:lvl9pPr marL="1543036" indent="0">
              <a:buNone/>
              <a:defRPr sz="42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8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92" y="486849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92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53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5CE67-E885-4BA4-9EE7-F2F65288342D}" type="datetimeFigureOut">
              <a:rPr kumimoji="1" lang="ja-JP" altLang="en-US" smtClean="0"/>
              <a:t>2025/7/1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7" y="8475153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53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20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1" rtl="0" eaLnBrk="1" latinLnBrk="0" hangingPunct="1">
        <a:lnSpc>
          <a:spcPct val="90000"/>
        </a:lnSpc>
        <a:spcBef>
          <a:spcPct val="0"/>
        </a:spcBef>
        <a:buNone/>
        <a:defRPr kumimoji="1"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1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kumimoji="1" sz="1180" kern="1200">
          <a:solidFill>
            <a:schemeClr val="tx1"/>
          </a:solidFill>
          <a:latin typeface="+mn-lt"/>
          <a:ea typeface="+mn-ea"/>
          <a:cs typeface="+mn-cs"/>
        </a:defRPr>
      </a:lvl1pPr>
      <a:lvl2pPr marL="289320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197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0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4pPr>
      <a:lvl5pPr marL="867958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5pPr>
      <a:lvl6pPr marL="1060839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6pPr>
      <a:lvl7pPr marL="1253719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7pPr>
      <a:lvl8pPr marL="1446598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8pPr>
      <a:lvl9pPr marL="1639477" indent="-96441" algn="l" defTabSz="385761" rtl="0" eaLnBrk="1" latinLnBrk="0" hangingPunct="1">
        <a:lnSpc>
          <a:spcPct val="90000"/>
        </a:lnSpc>
        <a:spcBef>
          <a:spcPts val="21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2pPr>
      <a:lvl3pPr marL="385761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3pPr>
      <a:lvl4pPr marL="578639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4pPr>
      <a:lvl5pPr marL="771519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5pPr>
      <a:lvl6pPr marL="964400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6pPr>
      <a:lvl7pPr marL="1157276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7pPr>
      <a:lvl8pPr marL="1350157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8pPr>
      <a:lvl9pPr marL="1543036" algn="l" defTabSz="385761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3219" y="33048"/>
            <a:ext cx="6301648" cy="37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別紙１</a:t>
            </a:r>
            <a:r>
              <a:rPr lang="ja-JP" altLang="en-US" sz="1801" dirty="0"/>
              <a:t>　　　　　　　　　　　研　修　等　体　系　図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012" y="727116"/>
            <a:ext cx="461793" cy="829838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ja-JP" altLang="en-US" sz="1801" dirty="0"/>
              <a:t>　　　　　　　　　　　　</a:t>
            </a:r>
            <a:r>
              <a:rPr lang="ja-JP" altLang="en-US" sz="1401" dirty="0"/>
              <a:t>会　　計　　管　　理　　局　　人　　材　　育　　成　　計　　画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02875" y="1072544"/>
            <a:ext cx="1667598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職場研修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16206" y="2672694"/>
            <a:ext cx="1640503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派遣研修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77869" y="677557"/>
            <a:ext cx="1080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共通研修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77869" y="1652997"/>
            <a:ext cx="1080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所属別研修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08996" y="405122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ja-JP" altLang="en-US" sz="1100" dirty="0"/>
              <a:t>会計管理局合同研修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08996" y="696699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現場対応型研修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91693" y="1380943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審査・指導室職員研修等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17241" y="971418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若手職員会計等実務研修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91693" y="1646492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審査事務担当者研修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988933" y="1936895"/>
            <a:ext cx="1800000" cy="2308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ja-JP" altLang="ja-JP" sz="900" dirty="0">
                <a:effectLst/>
                <a:latin typeface="+mn-ea"/>
                <a:cs typeface="ＭＳ 明朝" panose="02020609040205080304" pitchFamily="17" charset="-128"/>
              </a:rPr>
              <a:t>物品実地検査担当職員養成研修</a:t>
            </a:r>
            <a:endParaRPr lang="ja-JP" altLang="en-US" sz="300" dirty="0"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997045" y="2394549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ＮＯＭＡ研修等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97045" y="2711209"/>
            <a:ext cx="1800000" cy="2308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ja-JP" altLang="en-US" sz="900" dirty="0"/>
              <a:t>会計検査院等主催会計職員研修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998886" y="3376855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新採用職員研修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08996" y="2988572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印刷費積算講習会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997045" y="3664308"/>
            <a:ext cx="1800000" cy="24622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000" dirty="0"/>
              <a:t>会計事務研修（入門コース）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997045" y="3937747"/>
            <a:ext cx="1800000" cy="24622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000" dirty="0"/>
              <a:t>会計事務研修（基礎コース）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97045" y="4474633"/>
            <a:ext cx="1800000" cy="2539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ja-JP" altLang="en-US" sz="1050" dirty="0"/>
              <a:t>審査事務担当者研修（再掲）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998884" y="4742832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新任班総括会計研修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993367" y="5019807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新任出納員研修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89695" y="5298868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会計職員育成研修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83263" y="5586055"/>
            <a:ext cx="1806431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テーマ別研修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89695" y="5872625"/>
            <a:ext cx="1806928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ＮＯＭＡ研修等（再掲）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77869" y="3932242"/>
            <a:ext cx="1080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基礎編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564088" y="4792376"/>
            <a:ext cx="1080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応用編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64088" y="5747747"/>
            <a:ext cx="1080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専門編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995215" y="6178741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班総括会計研修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995215" y="6450715"/>
            <a:ext cx="1800000" cy="2539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ja-JP" altLang="en-US" sz="1050" dirty="0"/>
              <a:t>振興局主催会計事務研修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995215" y="6722198"/>
            <a:ext cx="1800000" cy="2308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900"/>
              <a:t>小規模完全かい事務職員研修</a:t>
            </a:r>
            <a:endParaRPr lang="ja-JP" altLang="en-US" sz="9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996623" y="7262069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国費事務研修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996623" y="7539146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基金事務研修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003860" y="7834676"/>
            <a:ext cx="1800000" cy="24622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ja-JP" altLang="en-US" sz="1000" dirty="0"/>
              <a:t>物品及び車両管理事務研修</a:t>
            </a:r>
            <a:endParaRPr lang="ja-JP" altLang="en-US" sz="11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573267" y="6373034"/>
            <a:ext cx="1080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その他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444122" y="7140908"/>
            <a:ext cx="1764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特定事務研修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455710" y="7853527"/>
            <a:ext cx="1764000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実地検査による指導等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444122" y="7491194"/>
            <a:ext cx="1764000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相談</a:t>
            </a:r>
            <a:r>
              <a:rPr lang="ja-JP" altLang="en-US" sz="1000" dirty="0"/>
              <a:t>（事前相談体制の整備）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444124" y="8231118"/>
            <a:ext cx="1764000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部局別研修等への支援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10150" y="3650376"/>
            <a:ext cx="400238" cy="34090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ja-JP" altLang="en-US" sz="1401" dirty="0"/>
              <a:t>　　　会計職員等の人材育成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6821" y="7171885"/>
            <a:ext cx="400238" cy="18302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ja-JP" altLang="en-US" sz="1401" dirty="0"/>
              <a:t>　キャリア開発の支援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10150" y="754408"/>
            <a:ext cx="400238" cy="276217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ja-JP" altLang="en-US" sz="1401" dirty="0"/>
              <a:t>　　会計管理局職員の人材育成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501045" y="3887325"/>
            <a:ext cx="1655664" cy="2803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会計事務研修</a:t>
            </a:r>
          </a:p>
        </p:txBody>
      </p:sp>
      <p:cxnSp>
        <p:nvCxnSpPr>
          <p:cNvPr id="56" name="直線コネクタ 55"/>
          <p:cNvCxnSpPr/>
          <p:nvPr/>
        </p:nvCxnSpPr>
        <p:spPr>
          <a:xfrm flipH="1">
            <a:off x="623028" y="2135493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623028" y="2135493"/>
            <a:ext cx="0" cy="5951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H="1">
            <a:off x="634376" y="4704810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直線コネクタ 67"/>
          <p:cNvCxnSpPr>
            <a:stCxn id="7" idx="1"/>
          </p:cNvCxnSpPr>
          <p:nvPr/>
        </p:nvCxnSpPr>
        <p:spPr>
          <a:xfrm flipH="1" flipV="1">
            <a:off x="1210027" y="1208241"/>
            <a:ext cx="2928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H="1">
            <a:off x="1383336" y="2830102"/>
            <a:ext cx="1239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1377108" y="1212115"/>
            <a:ext cx="0" cy="162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flipH="1">
            <a:off x="3404732" y="805031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3415748" y="805037"/>
            <a:ext cx="0" cy="7654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 flipH="1">
            <a:off x="3268856" y="1219998"/>
            <a:ext cx="1450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flipH="1">
            <a:off x="3404731" y="805031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 flipH="1">
            <a:off x="3408811" y="1778481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3415748" y="805031"/>
            <a:ext cx="1833" cy="97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H="1">
            <a:off x="3181209" y="1219998"/>
            <a:ext cx="1920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 flipH="1">
            <a:off x="3181489" y="2806657"/>
            <a:ext cx="18155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flipH="1">
            <a:off x="4075502" y="2516431"/>
            <a:ext cx="739" cy="6029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 flipH="1">
            <a:off x="4076241" y="2516431"/>
            <a:ext cx="941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 flipH="1">
            <a:off x="4089267" y="3119377"/>
            <a:ext cx="9279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/>
          <p:nvPr/>
        </p:nvCxnSpPr>
        <p:spPr>
          <a:xfrm flipH="1">
            <a:off x="4846103" y="571841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 flipH="1">
            <a:off x="4833248" y="1098811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>
            <a:off x="4835086" y="571841"/>
            <a:ext cx="534" cy="526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 flipH="1">
            <a:off x="4823296" y="1515827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 flipH="1">
            <a:off x="4821458" y="2009746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4818325" y="1520420"/>
            <a:ext cx="0" cy="4939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コネクタ 145"/>
          <p:cNvCxnSpPr/>
          <p:nvPr/>
        </p:nvCxnSpPr>
        <p:spPr>
          <a:xfrm flipH="1">
            <a:off x="4656979" y="834409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/>
          <p:nvPr/>
        </p:nvCxnSpPr>
        <p:spPr>
          <a:xfrm flipH="1">
            <a:off x="4831412" y="3785077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直線コネクタ 148"/>
          <p:cNvCxnSpPr>
            <a:cxnSpLocks/>
          </p:cNvCxnSpPr>
          <p:nvPr/>
        </p:nvCxnSpPr>
        <p:spPr>
          <a:xfrm flipH="1">
            <a:off x="4825898" y="3506154"/>
            <a:ext cx="0" cy="8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>
          <a:xfrm flipH="1">
            <a:off x="4829574" y="3513716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直線コネクタ 152"/>
          <p:cNvCxnSpPr/>
          <p:nvPr/>
        </p:nvCxnSpPr>
        <p:spPr>
          <a:xfrm flipH="1">
            <a:off x="4655141" y="4071532"/>
            <a:ext cx="34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 flipH="1" flipV="1">
            <a:off x="1208187" y="4015706"/>
            <a:ext cx="292850" cy="45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 flipH="1">
            <a:off x="1316377" y="4004899"/>
            <a:ext cx="0" cy="43534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/>
          <p:cNvCxnSpPr/>
          <p:nvPr/>
        </p:nvCxnSpPr>
        <p:spPr>
          <a:xfrm flipH="1">
            <a:off x="1317421" y="7291502"/>
            <a:ext cx="1239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直線コネクタ 158"/>
          <p:cNvCxnSpPr/>
          <p:nvPr/>
        </p:nvCxnSpPr>
        <p:spPr>
          <a:xfrm flipH="1">
            <a:off x="1328438" y="7631597"/>
            <a:ext cx="1239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直線コネクタ 159"/>
          <p:cNvCxnSpPr/>
          <p:nvPr/>
        </p:nvCxnSpPr>
        <p:spPr>
          <a:xfrm flipH="1">
            <a:off x="1317421" y="7978771"/>
            <a:ext cx="1239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直線コネクタ 166"/>
          <p:cNvCxnSpPr/>
          <p:nvPr/>
        </p:nvCxnSpPr>
        <p:spPr>
          <a:xfrm flipH="1">
            <a:off x="3151812" y="4053176"/>
            <a:ext cx="4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直線コネクタ 168"/>
          <p:cNvCxnSpPr/>
          <p:nvPr/>
        </p:nvCxnSpPr>
        <p:spPr>
          <a:xfrm>
            <a:off x="3378985" y="4060516"/>
            <a:ext cx="0" cy="2447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線コネクタ 177"/>
          <p:cNvCxnSpPr/>
          <p:nvPr/>
        </p:nvCxnSpPr>
        <p:spPr>
          <a:xfrm flipH="1">
            <a:off x="3385851" y="4947933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 flipH="1">
            <a:off x="3382590" y="5871512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直線コネクタ 180"/>
          <p:cNvCxnSpPr/>
          <p:nvPr/>
        </p:nvCxnSpPr>
        <p:spPr>
          <a:xfrm flipH="1">
            <a:off x="3396453" y="6499473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直線コネクタ 181"/>
          <p:cNvCxnSpPr/>
          <p:nvPr/>
        </p:nvCxnSpPr>
        <p:spPr>
          <a:xfrm flipH="1">
            <a:off x="3196329" y="7313804"/>
            <a:ext cx="18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直線コネクタ 184"/>
          <p:cNvCxnSpPr>
            <a:cxnSpLocks/>
          </p:cNvCxnSpPr>
          <p:nvPr/>
        </p:nvCxnSpPr>
        <p:spPr>
          <a:xfrm>
            <a:off x="4043931" y="7309165"/>
            <a:ext cx="0" cy="64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線コネクタ 185"/>
          <p:cNvCxnSpPr/>
          <p:nvPr/>
        </p:nvCxnSpPr>
        <p:spPr>
          <a:xfrm flipH="1">
            <a:off x="4051614" y="7670164"/>
            <a:ext cx="93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直線コネクタ 186"/>
          <p:cNvCxnSpPr/>
          <p:nvPr/>
        </p:nvCxnSpPr>
        <p:spPr>
          <a:xfrm flipH="1">
            <a:off x="4048235" y="7948230"/>
            <a:ext cx="95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/>
        </p:nvCxnSpPr>
        <p:spPr>
          <a:xfrm flipH="1">
            <a:off x="4824972" y="5424681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直線コネクタ 204"/>
          <p:cNvCxnSpPr/>
          <p:nvPr/>
        </p:nvCxnSpPr>
        <p:spPr>
          <a:xfrm>
            <a:off x="4835989" y="4596719"/>
            <a:ext cx="0" cy="8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コネクタ 205"/>
          <p:cNvCxnSpPr/>
          <p:nvPr/>
        </p:nvCxnSpPr>
        <p:spPr>
          <a:xfrm flipH="1">
            <a:off x="4835989" y="4600898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直線コネクタ 206"/>
          <p:cNvCxnSpPr/>
          <p:nvPr/>
        </p:nvCxnSpPr>
        <p:spPr>
          <a:xfrm flipH="1">
            <a:off x="4824972" y="5129709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直線コネクタ 208"/>
          <p:cNvCxnSpPr/>
          <p:nvPr/>
        </p:nvCxnSpPr>
        <p:spPr>
          <a:xfrm flipH="1">
            <a:off x="4655336" y="4933240"/>
            <a:ext cx="3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直線コネクタ 212"/>
          <p:cNvCxnSpPr/>
          <p:nvPr/>
        </p:nvCxnSpPr>
        <p:spPr>
          <a:xfrm flipH="1">
            <a:off x="4819467" y="5717702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直線コネクタ 213"/>
          <p:cNvCxnSpPr/>
          <p:nvPr/>
        </p:nvCxnSpPr>
        <p:spPr>
          <a:xfrm flipH="1">
            <a:off x="4830069" y="5998924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直線コネクタ 214"/>
          <p:cNvCxnSpPr/>
          <p:nvPr/>
        </p:nvCxnSpPr>
        <p:spPr>
          <a:xfrm>
            <a:off x="4830484" y="5719125"/>
            <a:ext cx="0" cy="285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コネクタ 215"/>
          <p:cNvCxnSpPr/>
          <p:nvPr/>
        </p:nvCxnSpPr>
        <p:spPr>
          <a:xfrm flipH="1">
            <a:off x="4650542" y="5891723"/>
            <a:ext cx="174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直線コネクタ 226"/>
          <p:cNvCxnSpPr/>
          <p:nvPr/>
        </p:nvCxnSpPr>
        <p:spPr>
          <a:xfrm flipH="1">
            <a:off x="4841501" y="6358099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8" name="直線コネクタ 227"/>
          <p:cNvCxnSpPr/>
          <p:nvPr/>
        </p:nvCxnSpPr>
        <p:spPr>
          <a:xfrm flipH="1">
            <a:off x="4828646" y="6852018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0" name="直線コネクタ 229"/>
          <p:cNvCxnSpPr/>
          <p:nvPr/>
        </p:nvCxnSpPr>
        <p:spPr>
          <a:xfrm flipH="1">
            <a:off x="4828646" y="6590992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1" name="直線コネクタ 230"/>
          <p:cNvCxnSpPr/>
          <p:nvPr/>
        </p:nvCxnSpPr>
        <p:spPr>
          <a:xfrm>
            <a:off x="4839663" y="6356267"/>
            <a:ext cx="0" cy="75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線コネクタ 232"/>
          <p:cNvCxnSpPr/>
          <p:nvPr/>
        </p:nvCxnSpPr>
        <p:spPr>
          <a:xfrm flipH="1">
            <a:off x="4672570" y="6519678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 flipH="1">
            <a:off x="4652488" y="1778481"/>
            <a:ext cx="34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 flipH="1">
            <a:off x="4833248" y="834403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 flipH="1">
            <a:off x="1326600" y="8358303"/>
            <a:ext cx="1239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4987857" y="8536875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ＮＯＭＡ研修等（再掲）</a:t>
            </a: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4987857" y="8263948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会計職員育成研修（再掲）</a:t>
            </a:r>
          </a:p>
        </p:txBody>
      </p:sp>
      <p:cxnSp>
        <p:nvCxnSpPr>
          <p:cNvPr id="144" name="直線コネクタ 143"/>
          <p:cNvCxnSpPr/>
          <p:nvPr/>
        </p:nvCxnSpPr>
        <p:spPr>
          <a:xfrm flipH="1">
            <a:off x="4812832" y="8403984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直線コネクタ 144"/>
          <p:cNvCxnSpPr/>
          <p:nvPr/>
        </p:nvCxnSpPr>
        <p:spPr>
          <a:xfrm flipH="1">
            <a:off x="4815791" y="8690003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直線コネクタ 153"/>
          <p:cNvCxnSpPr/>
          <p:nvPr/>
        </p:nvCxnSpPr>
        <p:spPr>
          <a:xfrm>
            <a:off x="4817629" y="8405407"/>
            <a:ext cx="0" cy="285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 flipH="1">
            <a:off x="1194406" y="8578005"/>
            <a:ext cx="36177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 flipV="1">
            <a:off x="4842531" y="7096812"/>
            <a:ext cx="155014" cy="9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テキスト ボックス 126"/>
          <p:cNvSpPr txBox="1"/>
          <p:nvPr/>
        </p:nvSpPr>
        <p:spPr>
          <a:xfrm>
            <a:off x="5001622" y="6980423"/>
            <a:ext cx="1800000" cy="2616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100" dirty="0"/>
              <a:t>本庁総務担当班総括会議</a:t>
            </a:r>
          </a:p>
        </p:txBody>
      </p:sp>
      <p:cxnSp>
        <p:nvCxnSpPr>
          <p:cNvPr id="244" name="直線コネクタ 243"/>
          <p:cNvCxnSpPr>
            <a:stCxn id="3" idx="1"/>
          </p:cNvCxnSpPr>
          <p:nvPr/>
        </p:nvCxnSpPr>
        <p:spPr>
          <a:xfrm flipH="1">
            <a:off x="623794" y="8087030"/>
            <a:ext cx="1730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03C2EDC-1C4D-B585-4CA9-9CCEF9F7C63F}"/>
              </a:ext>
            </a:extLst>
          </p:cNvPr>
          <p:cNvSpPr txBox="1"/>
          <p:nvPr/>
        </p:nvSpPr>
        <p:spPr>
          <a:xfrm>
            <a:off x="5004548" y="4203675"/>
            <a:ext cx="1800000" cy="24622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1000" dirty="0"/>
              <a:t>財務総合システム操作研修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0897203-36DD-CE76-5004-2315C03CC2C4}"/>
              </a:ext>
            </a:extLst>
          </p:cNvPr>
          <p:cNvCxnSpPr/>
          <p:nvPr/>
        </p:nvCxnSpPr>
        <p:spPr>
          <a:xfrm flipH="1">
            <a:off x="4825699" y="4329433"/>
            <a:ext cx="171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000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945B214B-2827-417F-AAD3-0B36C4717410}" vid="{F3177F42-1D9E-41C0-878D-79D5328287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292</TotalTime>
  <Words>218</Words>
  <Application>Microsoft Office PowerPoint</Application>
  <PresentationFormat>画面に合わせる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oitapref</dc:creator>
  <cp:lastModifiedBy>山﨑　基広</cp:lastModifiedBy>
  <cp:revision>43</cp:revision>
  <cp:lastPrinted>2025-05-23T07:25:48Z</cp:lastPrinted>
  <dcterms:created xsi:type="dcterms:W3CDTF">2021-03-09T05:54:57Z</dcterms:created>
  <dcterms:modified xsi:type="dcterms:W3CDTF">2025-07-01T06:03:54Z</dcterms:modified>
</cp:coreProperties>
</file>