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handoutMasterIdLst>
    <p:handoutMasterId r:id="rId63"/>
  </p:handoutMasterIdLst>
  <p:sldIdLst>
    <p:sldId id="259" r:id="rId2"/>
    <p:sldId id="261" r:id="rId3"/>
    <p:sldId id="260" r:id="rId4"/>
    <p:sldId id="342" r:id="rId5"/>
    <p:sldId id="343" r:id="rId6"/>
    <p:sldId id="344" r:id="rId7"/>
    <p:sldId id="373" r:id="rId8"/>
    <p:sldId id="371" r:id="rId9"/>
    <p:sldId id="346" r:id="rId10"/>
    <p:sldId id="347" r:id="rId11"/>
    <p:sldId id="348" r:id="rId12"/>
    <p:sldId id="349" r:id="rId13"/>
    <p:sldId id="350" r:id="rId14"/>
    <p:sldId id="351" r:id="rId15"/>
    <p:sldId id="352" r:id="rId16"/>
    <p:sldId id="353" r:id="rId17"/>
    <p:sldId id="368" r:id="rId18"/>
    <p:sldId id="374" r:id="rId19"/>
    <p:sldId id="372" r:id="rId20"/>
    <p:sldId id="355" r:id="rId21"/>
    <p:sldId id="356" r:id="rId22"/>
    <p:sldId id="357" r:id="rId23"/>
    <p:sldId id="362" r:id="rId24"/>
    <p:sldId id="363" r:id="rId25"/>
    <p:sldId id="364" r:id="rId26"/>
    <p:sldId id="365" r:id="rId27"/>
    <p:sldId id="376" r:id="rId28"/>
    <p:sldId id="377" r:id="rId29"/>
    <p:sldId id="378" r:id="rId30"/>
    <p:sldId id="262" r:id="rId31"/>
    <p:sldId id="275" r:id="rId32"/>
    <p:sldId id="276" r:id="rId33"/>
    <p:sldId id="277" r:id="rId34"/>
    <p:sldId id="279" r:id="rId35"/>
    <p:sldId id="281" r:id="rId36"/>
    <p:sldId id="282" r:id="rId37"/>
    <p:sldId id="379" r:id="rId38"/>
    <p:sldId id="283" r:id="rId39"/>
    <p:sldId id="285" r:id="rId40"/>
    <p:sldId id="286" r:id="rId41"/>
    <p:sldId id="287" r:id="rId42"/>
    <p:sldId id="288" r:id="rId43"/>
    <p:sldId id="380" r:id="rId44"/>
    <p:sldId id="304" r:id="rId45"/>
    <p:sldId id="306" r:id="rId46"/>
    <p:sldId id="309" r:id="rId47"/>
    <p:sldId id="310" r:id="rId48"/>
    <p:sldId id="311" r:id="rId49"/>
    <p:sldId id="312" r:id="rId50"/>
    <p:sldId id="313" r:id="rId51"/>
    <p:sldId id="314" r:id="rId52"/>
    <p:sldId id="315" r:id="rId53"/>
    <p:sldId id="319" r:id="rId54"/>
    <p:sldId id="375" r:id="rId55"/>
    <p:sldId id="339" r:id="rId56"/>
    <p:sldId id="257" r:id="rId57"/>
    <p:sldId id="340" r:id="rId58"/>
    <p:sldId id="381" r:id="rId59"/>
    <p:sldId id="341" r:id="rId60"/>
    <p:sldId id="367" r:id="rId6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484" autoAdjust="0"/>
  </p:normalViewPr>
  <p:slideViewPr>
    <p:cSldViewPr>
      <p:cViewPr varScale="1">
        <p:scale>
          <a:sx n="99" d="100"/>
          <a:sy n="99" d="100"/>
        </p:scale>
        <p:origin x="-1974" y="-90"/>
      </p:cViewPr>
      <p:guideLst>
        <p:guide orient="horz" pos="2160"/>
        <p:guide pos="2880"/>
      </p:guideLst>
    </p:cSldViewPr>
  </p:slideViewPr>
  <p:notesTextViewPr>
    <p:cViewPr>
      <p:scale>
        <a:sx n="1" d="1"/>
        <a:sy n="1" d="1"/>
      </p:scale>
      <p:origin x="0" y="0"/>
    </p:cViewPr>
  </p:notesTextViewPr>
  <p:sorterViewPr>
    <p:cViewPr>
      <p:scale>
        <a:sx n="100" d="100"/>
        <a:sy n="100" d="100"/>
      </p:scale>
      <p:origin x="0" y="7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3863"/>
          </a:xfrm>
          <a:prstGeom prst="rect">
            <a:avLst/>
          </a:prstGeom>
        </p:spPr>
        <p:txBody>
          <a:bodyPr vert="horz" lIns="89767" tIns="44883" rIns="89767" bIns="448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42" y="0"/>
            <a:ext cx="2918468" cy="493863"/>
          </a:xfrm>
          <a:prstGeom prst="rect">
            <a:avLst/>
          </a:prstGeom>
        </p:spPr>
        <p:txBody>
          <a:bodyPr vert="horz" lIns="89767" tIns="44883" rIns="89767" bIns="44883" rtlCol="0"/>
          <a:lstStyle>
            <a:lvl1pPr algn="r">
              <a:defRPr sz="1200"/>
            </a:lvl1pPr>
          </a:lstStyle>
          <a:p>
            <a:fld id="{09EE1821-F82B-4211-9E80-6849A4C89520}" type="datetimeFigureOut">
              <a:rPr kumimoji="1" lang="ja-JP" altLang="en-US" smtClean="0"/>
              <a:t>2016/3/2</a:t>
            </a:fld>
            <a:endParaRPr kumimoji="1" lang="ja-JP" altLang="en-US"/>
          </a:p>
        </p:txBody>
      </p:sp>
      <p:sp>
        <p:nvSpPr>
          <p:cNvPr id="4" name="フッター プレースホルダー 3"/>
          <p:cNvSpPr>
            <a:spLocks noGrp="1"/>
          </p:cNvSpPr>
          <p:nvPr>
            <p:ph type="ftr" sz="quarter" idx="2"/>
          </p:nvPr>
        </p:nvSpPr>
        <p:spPr>
          <a:xfrm>
            <a:off x="0" y="9370887"/>
            <a:ext cx="2918468" cy="493863"/>
          </a:xfrm>
          <a:prstGeom prst="rect">
            <a:avLst/>
          </a:prstGeom>
        </p:spPr>
        <p:txBody>
          <a:bodyPr vert="horz" lIns="89767" tIns="44883" rIns="89767" bIns="448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42" y="9370887"/>
            <a:ext cx="2918468" cy="493863"/>
          </a:xfrm>
          <a:prstGeom prst="rect">
            <a:avLst/>
          </a:prstGeom>
        </p:spPr>
        <p:txBody>
          <a:bodyPr vert="horz" lIns="89767" tIns="44883" rIns="89767" bIns="44883" rtlCol="0" anchor="b"/>
          <a:lstStyle>
            <a:lvl1pPr algn="r">
              <a:defRPr sz="1200"/>
            </a:lvl1pPr>
          </a:lstStyle>
          <a:p>
            <a:fld id="{1FCC708E-0203-4DBD-BAA5-520EE146FFB4}" type="slidenum">
              <a:rPr kumimoji="1" lang="ja-JP" altLang="en-US" smtClean="0"/>
              <a:t>‹#›</a:t>
            </a:fld>
            <a:endParaRPr kumimoji="1" lang="ja-JP" altLang="en-US"/>
          </a:p>
        </p:txBody>
      </p:sp>
    </p:spTree>
    <p:extLst>
      <p:ext uri="{BB962C8B-B14F-4D97-AF65-F5344CB8AC3E}">
        <p14:creationId xmlns:p14="http://schemas.microsoft.com/office/powerpoint/2010/main" val="325472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5"/>
          </a:xfrm>
          <a:prstGeom prst="rect">
            <a:avLst/>
          </a:prstGeom>
        </p:spPr>
        <p:txBody>
          <a:bodyPr vert="horz" lIns="94857" tIns="47428" rIns="94857" bIns="4742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5"/>
          </a:xfrm>
          <a:prstGeom prst="rect">
            <a:avLst/>
          </a:prstGeom>
        </p:spPr>
        <p:txBody>
          <a:bodyPr vert="horz" lIns="94857" tIns="47428" rIns="94857" bIns="47428" rtlCol="0"/>
          <a:lstStyle>
            <a:lvl1pPr algn="r">
              <a:defRPr sz="1300"/>
            </a:lvl1pPr>
          </a:lstStyle>
          <a:p>
            <a:fld id="{80C44825-5138-4CF1-9D7B-80C3D39B9D4C}" type="datetimeFigureOut">
              <a:rPr kumimoji="1" lang="ja-JP" altLang="en-US" smtClean="0"/>
              <a:t>2016/3/2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4857" tIns="47428" rIns="94857" bIns="47428"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8" rIns="94857" bIns="4742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5"/>
          </a:xfrm>
          <a:prstGeom prst="rect">
            <a:avLst/>
          </a:prstGeom>
        </p:spPr>
        <p:txBody>
          <a:bodyPr vert="horz" lIns="94857" tIns="47428" rIns="94857" bIns="474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5"/>
          </a:xfrm>
          <a:prstGeom prst="rect">
            <a:avLst/>
          </a:prstGeom>
        </p:spPr>
        <p:txBody>
          <a:bodyPr vert="horz" lIns="94857" tIns="47428" rIns="94857" bIns="47428" rtlCol="0" anchor="b"/>
          <a:lstStyle>
            <a:lvl1pPr algn="r">
              <a:defRPr sz="1300"/>
            </a:lvl1pPr>
          </a:lstStyle>
          <a:p>
            <a:fld id="{23EA82E0-6F9B-46E4-BEF5-01A1948EC03D}" type="slidenum">
              <a:rPr kumimoji="1" lang="ja-JP" altLang="en-US" smtClean="0"/>
              <a:t>‹#›</a:t>
            </a:fld>
            <a:endParaRPr kumimoji="1" lang="ja-JP" altLang="en-US"/>
          </a:p>
        </p:txBody>
      </p:sp>
    </p:spTree>
    <p:extLst>
      <p:ext uri="{BB962C8B-B14F-4D97-AF65-F5344CB8AC3E}">
        <p14:creationId xmlns:p14="http://schemas.microsoft.com/office/powerpoint/2010/main" val="41594203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dirty="0"/>
              <a:t>　</a:t>
            </a:r>
            <a:r>
              <a:rPr lang="ja-JP" altLang="en-US" dirty="0" smtClean="0"/>
              <a:t>それでは</a:t>
            </a:r>
            <a:r>
              <a:rPr lang="ja-JP" altLang="en-US" dirty="0" smtClean="0">
                <a:latin typeface="ＭＳ 明朝" panose="02020609040205080304" pitchFamily="17" charset="-128"/>
                <a:ea typeface="ＭＳ 明朝" panose="02020609040205080304" pitchFamily="17" charset="-128"/>
              </a:rPr>
              <a:t>、「学習環境の工夫</a:t>
            </a:r>
            <a:r>
              <a:rPr lang="en-US" altLang="ja-JP" dirty="0" smtClean="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についてお話します。</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dirty="0" smtClean="0">
                <a:latin typeface="ＭＳ 明朝" panose="02020609040205080304" pitchFamily="17" charset="-128"/>
                <a:ea typeface="ＭＳ 明朝" panose="02020609040205080304" pitchFamily="17" charset="-128"/>
              </a:rPr>
              <a:t>学習環境について考えるときには、特に広汎性発達障がいの子どもについては、学習の集中を妨げる刺激の低減について気をつける必要があります。</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したがって、当初から掲示物等については、教室前面には少なくするようにしていましたが、合理的配慮委員会委員の先生方から、教室後の面にも配慮する必要があるとの示唆をいただき、</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現在は、このように、それぞれの棚を分けて整理しています。</a:t>
            </a:r>
            <a:endParaRPr lang="ja-JP" altLang="en-US" dirty="0">
              <a:latin typeface="ＭＳ 明朝" panose="02020609040205080304" pitchFamily="17" charset="-128"/>
              <a:ea typeface="ＭＳ 明朝" panose="02020609040205080304" pitchFamily="17" charset="-128"/>
            </a:endParaRPr>
          </a:p>
          <a:p>
            <a:endParaRPr lang="ja-JP" altLang="en-US" dirty="0">
              <a:latin typeface="ＭＳ 明朝" panose="02020609040205080304" pitchFamily="17" charset="-128"/>
              <a:ea typeface="ＭＳ 明朝" panose="02020609040205080304" pitchFamily="17"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ゴシック" panose="020B0609070205080204" pitchFamily="49" charset="-128"/>
              <a:ea typeface="ＭＳ ゴシック" panose="020B0609070205080204" pitchFamily="49" charset="-128"/>
            </a:endParaRPr>
          </a:p>
          <a:p>
            <a:r>
              <a:rPr lang="ja-JP" altLang="en-US" dirty="0" smtClean="0">
                <a:latin typeface="ＭＳ 明朝" panose="02020609040205080304" pitchFamily="17" charset="-128"/>
                <a:ea typeface="ＭＳ 明朝" panose="02020609040205080304" pitchFamily="17" charset="-128"/>
              </a:rPr>
              <a:t>　このように整理した結果、より集中しやすくなるとともに、子どもにも、学習の前には、何をどのように準備するかが分かりやすくなり、あまり声をかけなくても、自分から学習の準備などをするようになってきました。</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ゴシック" panose="020B0609070205080204" pitchFamily="49" charset="-128"/>
              <a:ea typeface="ＭＳ ゴシック" panose="020B0609070205080204" pitchFamily="49"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43621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21</a:t>
            </a:fld>
            <a:endParaRPr kumimoji="1" lang="ja-JP" altLang="en-US"/>
          </a:p>
        </p:txBody>
      </p:sp>
    </p:spTree>
    <p:extLst>
      <p:ext uri="{BB962C8B-B14F-4D97-AF65-F5344CB8AC3E}">
        <p14:creationId xmlns:p14="http://schemas.microsoft.com/office/powerpoint/2010/main" val="33815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22</a:t>
            </a:fld>
            <a:endParaRPr kumimoji="1" lang="ja-JP" altLang="en-US"/>
          </a:p>
        </p:txBody>
      </p:sp>
    </p:spTree>
    <p:extLst>
      <p:ext uri="{BB962C8B-B14F-4D97-AF65-F5344CB8AC3E}">
        <p14:creationId xmlns:p14="http://schemas.microsoft.com/office/powerpoint/2010/main" val="148452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    ・ＳＳＴを行う際には、本人にも、「何のためにしているのか」という、目的を意識させることは大切。</a:t>
            </a:r>
            <a:r>
              <a:rPr kumimoji="1" lang="en-US" altLang="ja-JP" dirty="0" smtClean="0"/>
              <a:t>『</a:t>
            </a:r>
            <a:r>
              <a:rPr kumimoji="1" lang="ja-JP" altLang="en-US" dirty="0" smtClean="0"/>
              <a:t>大人になる</a:t>
            </a:r>
            <a:r>
              <a:rPr kumimoji="1" lang="en-US" altLang="ja-JP" dirty="0" smtClean="0"/>
              <a:t>』</a:t>
            </a:r>
            <a:r>
              <a:rPr kumimoji="1" lang="ja-JP" altLang="en-US" dirty="0" smtClean="0"/>
              <a:t>という目的に意識させながら、一つ一つの行動について考えさせた</a:t>
            </a:r>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23</a:t>
            </a:fld>
            <a:endParaRPr kumimoji="1" lang="ja-JP" altLang="en-US"/>
          </a:p>
        </p:txBody>
      </p:sp>
    </p:spTree>
    <p:extLst>
      <p:ext uri="{BB962C8B-B14F-4D97-AF65-F5344CB8AC3E}">
        <p14:creationId xmlns:p14="http://schemas.microsoft.com/office/powerpoint/2010/main" val="418598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    ・ＳＳＴ</a:t>
            </a:r>
            <a:r>
              <a:rPr lang="ja-JP" altLang="en-US" dirty="0" smtClean="0"/>
              <a:t>を行う際は、音声言語だけではなく、具体的な文字言語による表現で行う</a:t>
            </a:r>
          </a:p>
          <a:p>
            <a:r>
              <a:rPr kumimoji="1" lang="ja-JP" altLang="en-US" dirty="0" smtClean="0"/>
              <a:t>    ・系列化や関係図の提示などにより、行動とその結果が構造的に理解できやすいようにする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24</a:t>
            </a:fld>
            <a:endParaRPr kumimoji="1" lang="ja-JP" altLang="en-US"/>
          </a:p>
        </p:txBody>
      </p:sp>
    </p:spTree>
    <p:extLst>
      <p:ext uri="{BB962C8B-B14F-4D97-AF65-F5344CB8AC3E}">
        <p14:creationId xmlns:p14="http://schemas.microsoft.com/office/powerpoint/2010/main" val="159651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○考え</a:t>
            </a:r>
          </a:p>
          <a:p>
            <a:r>
              <a:rPr lang="ja-JP" altLang="en-US" dirty="0"/>
              <a:t> </a:t>
            </a:r>
            <a:r>
              <a:rPr lang="ja-JP" altLang="en-US" dirty="0" smtClean="0"/>
              <a:t>   ・予防的なＳＳＴに加えて、「困り」が生じたときには、その都度、関係図等による状況把握、行動の振り返り、取るべき行動の確認の手続きを経て、少しづつ「約束カード」として、適切な行動を概念化</a:t>
            </a:r>
            <a:r>
              <a:rPr lang="en-US" altLang="ja-JP" dirty="0" smtClean="0"/>
              <a:t>(</a:t>
            </a:r>
            <a:r>
              <a:rPr lang="ja-JP" altLang="en-US" dirty="0" smtClean="0"/>
              <a:t>枠組み作り</a:t>
            </a:r>
            <a:r>
              <a:rPr lang="en-US" altLang="ja-JP" dirty="0" smtClean="0"/>
              <a:t>)</a:t>
            </a:r>
            <a:r>
              <a:rPr lang="ja-JP" altLang="en-US" dirty="0" smtClean="0"/>
              <a:t>を行い、日常の生活への汎化を試みている</a:t>
            </a:r>
          </a:p>
          <a:p>
            <a:r>
              <a:rPr lang="ja-JP" altLang="en-US" dirty="0"/>
              <a:t> </a:t>
            </a:r>
            <a:r>
              <a:rPr lang="ja-JP" altLang="en-US" dirty="0" smtClean="0"/>
              <a:t>   ・なお、取るべき行動を確認する際は、教師が示すだけではなく、選択肢をしめして選ばせるなどして、徐々に自分で考えられるように導いている？</a:t>
            </a:r>
            <a:r>
              <a:rPr kumimoji="1" lang="ja-JP" altLang="en-US" dirty="0" smtClean="0"/>
              <a:t> </a:t>
            </a:r>
            <a:r>
              <a:rPr kumimoji="1" lang="en-US" altLang="ja-JP" dirty="0" smtClean="0"/>
              <a:t>(</a:t>
            </a:r>
            <a:r>
              <a:rPr lang="ja-JP" altLang="en-US" dirty="0"/>
              <a:t>今の変化も</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25</a:t>
            </a:fld>
            <a:endParaRPr kumimoji="1" lang="ja-JP" altLang="en-US"/>
          </a:p>
        </p:txBody>
      </p:sp>
    </p:spTree>
    <p:extLst>
      <p:ext uri="{BB962C8B-B14F-4D97-AF65-F5344CB8AC3E}">
        <p14:creationId xmlns:p14="http://schemas.microsoft.com/office/powerpoint/2010/main" val="250494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26</a:t>
            </a:fld>
            <a:endParaRPr kumimoji="1" lang="ja-JP" altLang="en-US"/>
          </a:p>
        </p:txBody>
      </p:sp>
    </p:spTree>
    <p:extLst>
      <p:ext uri="{BB962C8B-B14F-4D97-AF65-F5344CB8AC3E}">
        <p14:creationId xmlns:p14="http://schemas.microsoft.com/office/powerpoint/2010/main" val="172025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27</a:t>
            </a:fld>
            <a:endParaRPr kumimoji="1" lang="ja-JP" altLang="en-US"/>
          </a:p>
        </p:txBody>
      </p:sp>
    </p:spTree>
    <p:extLst>
      <p:ext uri="{BB962C8B-B14F-4D97-AF65-F5344CB8AC3E}">
        <p14:creationId xmlns:p14="http://schemas.microsoft.com/office/powerpoint/2010/main" val="1553273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28</a:t>
            </a:fld>
            <a:endParaRPr kumimoji="1" lang="ja-JP" altLang="en-US"/>
          </a:p>
        </p:txBody>
      </p:sp>
    </p:spTree>
    <p:extLst>
      <p:ext uri="{BB962C8B-B14F-4D97-AF65-F5344CB8AC3E}">
        <p14:creationId xmlns:p14="http://schemas.microsoft.com/office/powerpoint/2010/main" val="514418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29</a:t>
            </a:fld>
            <a:endParaRPr kumimoji="1" lang="ja-JP" altLang="en-US"/>
          </a:p>
        </p:txBody>
      </p:sp>
    </p:spTree>
    <p:extLst>
      <p:ext uri="{BB962C8B-B14F-4D97-AF65-F5344CB8AC3E}">
        <p14:creationId xmlns:p14="http://schemas.microsoft.com/office/powerpoint/2010/main" val="150007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○基本姿勢</a:t>
            </a:r>
            <a:endParaRPr lang="ja-JP" altLang="en-US" dirty="0"/>
          </a:p>
          <a:p>
            <a:r>
              <a:rPr lang="ja-JP" altLang="en-US" dirty="0"/>
              <a:t>    ・中学校現場は、教科指導だけでなく、生徒指導や部活の指導など</a:t>
            </a:r>
            <a:r>
              <a:rPr lang="ja-JP" altLang="en-US" dirty="0" smtClean="0"/>
              <a:t>、教員は非常に</a:t>
            </a:r>
            <a:r>
              <a:rPr lang="ja-JP" altLang="en-US" dirty="0"/>
              <a:t>忙しい</a:t>
            </a:r>
          </a:p>
          <a:p>
            <a:r>
              <a:rPr lang="ja-JP" altLang="en-US" dirty="0"/>
              <a:t>    ・しかし、支援の必要な生徒が落ち着いて学校生活を送るには、すべての教員</a:t>
            </a:r>
            <a:r>
              <a:rPr lang="ja-JP" altLang="en-US" dirty="0" smtClean="0"/>
              <a:t>が一人一人</a:t>
            </a:r>
            <a:r>
              <a:rPr lang="ja-JP" altLang="en-US" dirty="0"/>
              <a:t>の必要な支援について、そのおおよそを理解するとともに、それぞれ</a:t>
            </a:r>
            <a:r>
              <a:rPr lang="ja-JP" altLang="en-US" dirty="0" smtClean="0"/>
              <a:t>ができる</a:t>
            </a:r>
            <a:r>
              <a:rPr lang="ja-JP" altLang="en-US" dirty="0"/>
              <a:t>ことを少しずつ出し合って、校内全体での支援体制を作ることが</a:t>
            </a:r>
            <a:r>
              <a:rPr lang="ja-JP" altLang="en-US" dirty="0" smtClean="0"/>
              <a:t>大切</a:t>
            </a:r>
          </a:p>
          <a:p>
            <a:r>
              <a:rPr lang="ja-JP" altLang="en-US" dirty="0"/>
              <a:t> </a:t>
            </a:r>
            <a:r>
              <a:rPr lang="ja-JP" altLang="en-US" dirty="0" smtClean="0"/>
              <a:t>   ・そのことは、学校全体の落ち着きにもつながる</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44</a:t>
            </a:fld>
            <a:endParaRPr kumimoji="1" lang="ja-JP" altLang="en-US"/>
          </a:p>
        </p:txBody>
      </p:sp>
    </p:spTree>
    <p:extLst>
      <p:ext uri="{BB962C8B-B14F-4D97-AF65-F5344CB8AC3E}">
        <p14:creationId xmlns:p14="http://schemas.microsoft.com/office/powerpoint/2010/main" val="319236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a:xfrm>
            <a:off x="571120" y="4776295"/>
            <a:ext cx="5388610" cy="3884860"/>
          </a:xfrm>
        </p:spPr>
        <p:txBody>
          <a:bodyPr/>
          <a:lstStyle/>
          <a:p>
            <a:r>
              <a:rPr lang="ja-JP" altLang="en-US" dirty="0" smtClean="0">
                <a:latin typeface="ＭＳ 明朝" panose="02020609040205080304" pitchFamily="17" charset="-128"/>
                <a:ea typeface="ＭＳ 明朝" panose="02020609040205080304" pitchFamily="17" charset="-128"/>
              </a:rPr>
              <a:t>  次に、「学習システムの工夫」についてです。</a:t>
            </a:r>
          </a:p>
          <a:p>
            <a:r>
              <a:rPr kumimoji="1" lang="ja-JP" altLang="en-US" dirty="0" smtClean="0">
                <a:latin typeface="ＭＳ 明朝" panose="02020609040205080304" pitchFamily="17" charset="-128"/>
                <a:ea typeface="ＭＳ 明朝" panose="02020609040205080304" pitchFamily="17" charset="-128"/>
              </a:rPr>
              <a:t>  広汎性発達障がいの子どもたちは、環境や刺激の変化に敏感で、スケジュール等の変更により、不安定になりがちな傾向があります。</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そこで、学習環境を整えると同時に、「学習システム</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も、分かりやすく取り組みやすいよう工夫することが大切だと考えました。</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明朝" panose="02020609040205080304" pitchFamily="17" charset="-128"/>
              <a:ea typeface="ＭＳ 明朝" panose="02020609040205080304" pitchFamily="17" charset="-128"/>
            </a:endParaRPr>
          </a:p>
          <a:p>
            <a:r>
              <a:rPr lang="ja-JP" altLang="en-US" b="1" dirty="0" smtClean="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まず、「その日一日の見通しづくりのためのスケジュールボード</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の使用です。これは、多くの学級で取り組んでいることだと思います。もちろん個別に用意し、朝、交流学級の教室に荷物を置いた後、連絡帳などを持って、なかよし学級に集まり、それぞれの一日の活動の日程や内容について、ボードを示しながら確認しています。交流学級での学習の内容については、交流学級担任に事前に確認し、できるだけ詳しく知らせて、見通しが持てるように気をつけました。</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また、月や週の予定と変更のある場合は、特に丁寧に説明し、心構えを作るようにしています。</a:t>
            </a:r>
            <a:r>
              <a:rPr lang="ja-JP" altLang="en-US" b="1" dirty="0" smtClean="0">
                <a:latin typeface="ＭＳ 明朝" panose="02020609040205080304" pitchFamily="17" charset="-128"/>
                <a:ea typeface="ＭＳ 明朝" panose="02020609040205080304" pitchFamily="17" charset="-128"/>
              </a:rPr>
              <a:t>  </a:t>
            </a:r>
            <a:endParaRPr lang="ja-JP" altLang="en-US" b="1" dirty="0">
              <a:latin typeface="ＭＳ 明朝" panose="02020609040205080304" pitchFamily="17" charset="-128"/>
              <a:ea typeface="ＭＳ 明朝" panose="02020609040205080304" pitchFamily="17" charset="-128"/>
            </a:endParaRP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lang="ja-JP" altLang="en-US" b="1"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86157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dirty="0" smtClean="0"/>
              <a:t>     </a:t>
            </a:r>
            <a:r>
              <a:rPr lang="ja-JP" altLang="en-US" dirty="0"/>
              <a:t>・４月提案のためには、３月末までに、新入学生も含めて、状況把握が必要</a:t>
            </a:r>
            <a:r>
              <a:rPr lang="ja-JP" altLang="en-US" dirty="0" smtClean="0"/>
              <a:t>。小学校のコーディネーターと連携し、生徒の特性等を把握。これを踏まえて、事前の</a:t>
            </a:r>
            <a:r>
              <a:rPr lang="ja-JP" altLang="en-US" dirty="0"/>
              <a:t>準備と体制作りを終えて、新学年を迎える。攻めの特別支援教育</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45</a:t>
            </a:fld>
            <a:endParaRPr kumimoji="1" lang="ja-JP" altLang="en-US"/>
          </a:p>
        </p:txBody>
      </p:sp>
    </p:spTree>
    <p:extLst>
      <p:ext uri="{BB962C8B-B14F-4D97-AF65-F5344CB8AC3E}">
        <p14:creationId xmlns:p14="http://schemas.microsoft.com/office/powerpoint/2010/main" val="291775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46</a:t>
            </a:fld>
            <a:endParaRPr kumimoji="1" lang="ja-JP" altLang="en-US"/>
          </a:p>
        </p:txBody>
      </p:sp>
    </p:spTree>
    <p:extLst>
      <p:ext uri="{BB962C8B-B14F-4D97-AF65-F5344CB8AC3E}">
        <p14:creationId xmlns:p14="http://schemas.microsoft.com/office/powerpoint/2010/main" val="71680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47</a:t>
            </a:fld>
            <a:endParaRPr kumimoji="1" lang="ja-JP" altLang="en-US"/>
          </a:p>
        </p:txBody>
      </p:sp>
    </p:spTree>
    <p:extLst>
      <p:ext uri="{BB962C8B-B14F-4D97-AF65-F5344CB8AC3E}">
        <p14:creationId xmlns:p14="http://schemas.microsoft.com/office/powerpoint/2010/main" val="1130274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48</a:t>
            </a:fld>
            <a:endParaRPr kumimoji="1" lang="ja-JP" altLang="en-US"/>
          </a:p>
        </p:txBody>
      </p:sp>
    </p:spTree>
    <p:extLst>
      <p:ext uri="{BB962C8B-B14F-4D97-AF65-F5344CB8AC3E}">
        <p14:creationId xmlns:p14="http://schemas.microsoft.com/office/powerpoint/2010/main" val="341681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49</a:t>
            </a:fld>
            <a:endParaRPr kumimoji="1" lang="ja-JP" altLang="en-US"/>
          </a:p>
        </p:txBody>
      </p:sp>
    </p:spTree>
    <p:extLst>
      <p:ext uri="{BB962C8B-B14F-4D97-AF65-F5344CB8AC3E}">
        <p14:creationId xmlns:p14="http://schemas.microsoft.com/office/powerpoint/2010/main" val="1104222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50</a:t>
            </a:fld>
            <a:endParaRPr kumimoji="1" lang="ja-JP" altLang="en-US"/>
          </a:p>
        </p:txBody>
      </p:sp>
    </p:spTree>
    <p:extLst>
      <p:ext uri="{BB962C8B-B14F-4D97-AF65-F5344CB8AC3E}">
        <p14:creationId xmlns:p14="http://schemas.microsoft.com/office/powerpoint/2010/main" val="827124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○考え</a:t>
            </a:r>
          </a:p>
          <a:p>
            <a:r>
              <a:rPr lang="ja-JP" altLang="en-US" dirty="0"/>
              <a:t> </a:t>
            </a:r>
            <a:r>
              <a:rPr lang="ja-JP" altLang="en-US" dirty="0" smtClean="0"/>
              <a:t>   ・支援の必要な生徒は、音声言語情報だけでは、十分に内容を把握できにくいことが多い。従って、情報伝達の工夫がいる。</a:t>
            </a:r>
            <a:r>
              <a:rPr lang="en-US" altLang="ja-JP" dirty="0" smtClean="0"/>
              <a:t>(</a:t>
            </a:r>
            <a:r>
              <a:rPr lang="ja-JP" altLang="en-US" dirty="0" smtClean="0"/>
              <a:t>それ以外の生徒も一緒</a:t>
            </a:r>
            <a:r>
              <a:rPr lang="en-US" altLang="ja-JP" dirty="0" smtClean="0"/>
              <a:t>?)</a:t>
            </a:r>
            <a:r>
              <a:rPr lang="ja-JP" altLang="en-US" dirty="0" smtClean="0"/>
              <a:t>そこで</a:t>
            </a:r>
            <a:r>
              <a:rPr lang="ja-JP" altLang="en-US" smtClean="0"/>
              <a:t>、準備物</a:t>
            </a:r>
            <a:r>
              <a:rPr lang="ja-JP" altLang="en-US" dirty="0" smtClean="0"/>
              <a:t>、提出物等の連絡は、必ず文字言語にして、明確に伝えるように統一。</a:t>
            </a:r>
            <a:endParaRPr kumimoji="1" lang="ja-JP" altLang="en-US" dirty="0"/>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51</a:t>
            </a:fld>
            <a:endParaRPr kumimoji="1" lang="ja-JP" altLang="en-US"/>
          </a:p>
        </p:txBody>
      </p:sp>
    </p:spTree>
    <p:extLst>
      <p:ext uri="{BB962C8B-B14F-4D97-AF65-F5344CB8AC3E}">
        <p14:creationId xmlns:p14="http://schemas.microsoft.com/office/powerpoint/2010/main" val="3516733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52</a:t>
            </a:fld>
            <a:endParaRPr kumimoji="1" lang="ja-JP" altLang="en-US"/>
          </a:p>
        </p:txBody>
      </p:sp>
    </p:spTree>
    <p:extLst>
      <p:ext uri="{BB962C8B-B14F-4D97-AF65-F5344CB8AC3E}">
        <p14:creationId xmlns:p14="http://schemas.microsoft.com/office/powerpoint/2010/main" val="1763054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53</a:t>
            </a:fld>
            <a:endParaRPr kumimoji="1" lang="ja-JP" altLang="en-US"/>
          </a:p>
        </p:txBody>
      </p:sp>
    </p:spTree>
    <p:extLst>
      <p:ext uri="{BB962C8B-B14F-4D97-AF65-F5344CB8AC3E}">
        <p14:creationId xmlns:p14="http://schemas.microsoft.com/office/powerpoint/2010/main" val="388731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a:xfrm>
            <a:off x="571120" y="4776295"/>
            <a:ext cx="5388610" cy="3884860"/>
          </a:xfrm>
        </p:spPr>
        <p:txBody>
          <a:bodyPr/>
          <a:lstStyle/>
          <a:p>
            <a:r>
              <a:rPr lang="ja-JP" altLang="en-US" dirty="0" smtClean="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86157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a:xfrm>
            <a:off x="673577" y="4748164"/>
            <a:ext cx="5388610" cy="4488318"/>
          </a:xfrm>
        </p:spPr>
        <p:txBody>
          <a:bodyPr/>
          <a:lstStyle/>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次</a:t>
            </a:r>
            <a:r>
              <a:rPr lang="ja-JP" altLang="en-US" dirty="0">
                <a:latin typeface="ＭＳ 明朝" panose="02020609040205080304" pitchFamily="17" charset="-128"/>
                <a:ea typeface="ＭＳ 明朝" panose="02020609040205080304" pitchFamily="17" charset="-128"/>
              </a:rPr>
              <a:t>に</a:t>
            </a:r>
            <a:r>
              <a:rPr lang="ja-JP" altLang="en-US" dirty="0" smtClean="0">
                <a:latin typeface="ＭＳ 明朝" panose="02020609040205080304" pitchFamily="17" charset="-128"/>
                <a:ea typeface="ＭＳ 明朝" panose="02020609040205080304" pitchFamily="17" charset="-128"/>
              </a:rPr>
              <a:t>、気をつけたことは、</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「学習に臨む態度の視覚的確認や姿勢保持の支援</a:t>
            </a:r>
            <a:r>
              <a:rPr lang="ja-JP" altLang="en-US" dirty="0">
                <a:latin typeface="ＭＳ 明朝" panose="02020609040205080304" pitchFamily="17" charset="-128"/>
                <a:ea typeface="ＭＳ 明朝" panose="02020609040205080304" pitchFamily="17" charset="-128"/>
              </a:rPr>
              <a:t>具</a:t>
            </a:r>
            <a:r>
              <a:rPr lang="ja-JP" altLang="en-US" dirty="0" smtClean="0">
                <a:latin typeface="ＭＳ 明朝" panose="02020609040205080304" pitchFamily="17" charset="-128"/>
                <a:ea typeface="ＭＳ 明朝" panose="02020609040205080304" pitchFamily="17" charset="-128"/>
              </a:rPr>
              <a:t>の使用」です。</a:t>
            </a:r>
          </a:p>
          <a:p>
            <a:endParaRPr lang="ja-JP" altLang="en-US"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学習に取り組むときには、姿勢や話し方に一定のルールがあるほうが、落ち着いて集中して取り組めるので、そのルールを、意識化しやすく、良い悪いの自己判断ができやすいよう、視覚的に示すことが大切だと思います。</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これは、障がいのある子どもだけでなく、多くの子どもにも言えることですので、このように</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「椅子の座り方」や「発表等の声の大きさ」の約束を、全校共通のものとして、各教室に掲示しています。</a:t>
            </a:r>
          </a:p>
          <a:p>
            <a:endParaRPr lang="ja-JP" altLang="en-US" dirty="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さらに、なかよし学級での勉強の約束として、</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このように、項目を示して、毎時間学習の前に確認して意識化させ、授業後には、一緒に「丸だったかな」と一緒に評価し、意欲を高めるようにしてきました。</a:t>
            </a:r>
            <a:endParaRPr lang="ja-JP" altLang="en-US" dirty="0">
              <a:latin typeface="ＭＳ 明朝" panose="02020609040205080304" pitchFamily="17" charset="-128"/>
              <a:ea typeface="ＭＳ 明朝" panose="02020609040205080304" pitchFamily="17" charset="-128"/>
            </a:endParaRPr>
          </a:p>
          <a:p>
            <a:endParaRPr lang="ja-JP" altLang="en-US" dirty="0" smtClean="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また、合理的配慮協議会委員の先生から、Ａ児には、「筋肉の低緊張の傾向があるのでは」という指摘があり、姿勢保持のためには、支援具を用意したほうがＡ児の負担が減るというアドバイスをいただきましたので、</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このように、椅子の敷ける専用の滑り止めマットを購入し、なかよし学級だけでなく、交流学級でも使用するようにしました。</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交流学級で支援している支援員の先生からも、「姿勢が良くなった」という報告も受けています。</a:t>
            </a:r>
            <a:endParaRPr lang="ja-JP" altLang="en-US" b="1" dirty="0">
              <a:latin typeface="ＭＳ 明朝" panose="02020609040205080304" pitchFamily="17" charset="-128"/>
              <a:ea typeface="ＭＳ 明朝" panose="02020609040205080304" pitchFamily="17" charset="-128"/>
            </a:endParaRP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77002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続いて、「学習内容・方法の工夫」について、簡単にお話します。</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ゴシック" panose="020B0609070205080204" pitchFamily="49" charset="-128"/>
              <a:ea typeface="ＭＳ ゴシック" panose="020B0609070205080204" pitchFamily="49" charset="-128"/>
            </a:endParaRPr>
          </a:p>
          <a:p>
            <a:r>
              <a:rPr lang="ja-JP" altLang="en-US" dirty="0" smtClean="0">
                <a:latin typeface="ＭＳ 明朝" panose="02020609040205080304" pitchFamily="17" charset="-128"/>
                <a:ea typeface="ＭＳ 明朝" panose="02020609040205080304" pitchFamily="17" charset="-128"/>
              </a:rPr>
              <a:t>  まず、「代金作りの指導」についてです。</a:t>
            </a:r>
          </a:p>
          <a:p>
            <a:endParaRPr lang="ja-JP" altLang="en-US"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dirty="0" smtClean="0">
                <a:latin typeface="ＭＳ 明朝" panose="02020609040205080304" pitchFamily="17" charset="-128"/>
                <a:ea typeface="ＭＳ 明朝" panose="02020609040205080304" pitchFamily="17" charset="-128"/>
              </a:rPr>
              <a:t>この指導では、</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このような視覚的な教具を使用しました。この教具を使って、「ちょうど」の代金作りを指導した後、持ち金によって「ちょうど」の代金が作れない場合には、「百円単位のおおめ」「十円単位のおおめ」の作り方を知らせた後、実際の硬貨を使って、代金を作る学習を繰り返し行いました。その際は、前に代金の作り方の教具を常に黒板に示しておき、それを見ながら代金を作るようにしました。</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代金の作り方におおよそ慣れたら、スケジュールボックスの課題のひとつにし、２～３問の代金作りの問題に取り組むことを繰り返すと、持っている硬貨やその数に合わせて、「ちょうど」「おおめ」を使い分けながら、上手に代金を作れるようになりました。</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89313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lang="ja-JP" altLang="en-US" b="1" dirty="0">
              <a:latin typeface="ＭＳ ゴシック" panose="020B0609070205080204" pitchFamily="49" charset="-128"/>
              <a:ea typeface="ＭＳ ゴシック" panose="020B0609070205080204" pitchFamily="49"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つぎは、「何時間後」「何分前」の時刻の指導についてです。二人とも、時計の時刻はおおよそ読めるので、この指導に入りました。</a:t>
            </a:r>
          </a:p>
          <a:p>
            <a:endParaRPr lang="ja-JP" altLang="en-US"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dirty="0">
                <a:latin typeface="ＭＳ 明朝" panose="02020609040205080304" pitchFamily="17" charset="-128"/>
                <a:ea typeface="ＭＳ 明朝" panose="02020609040205080304" pitchFamily="17" charset="-128"/>
              </a:rPr>
              <a:t>この指導では、</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r>
              <a:rPr lang="ja-JP" altLang="en-US" dirty="0">
                <a:latin typeface="ＭＳ 明朝" panose="02020609040205080304" pitchFamily="17" charset="-128"/>
                <a:ea typeface="ＭＳ 明朝" panose="02020609040205080304" pitchFamily="17" charset="-128"/>
              </a:rPr>
              <a:t>このような視覚的な教具を使用しました</a:t>
            </a:r>
            <a:r>
              <a:rPr lang="ja-JP" altLang="en-US" dirty="0" smtClean="0">
                <a:latin typeface="ＭＳ 明朝" panose="02020609040205080304" pitchFamily="17" charset="-128"/>
                <a:ea typeface="ＭＳ 明朝" panose="02020609040205080304" pitchFamily="17" charset="-128"/>
              </a:rPr>
              <a:t>。</a:t>
            </a:r>
          </a:p>
          <a:p>
            <a:endParaRPr lang="ja-JP" altLang="en-US" dirty="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この教具は、「前」「後」を時計の長針の動く方向として矢印で示し、言葉と矢印の色をそろえることで、言葉と聴診の動きを一致させやすいようにしています。</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長針を一周させるごとに短針が「２時」「３時」</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と動くことに注目させて、「何時間後」「何時間前」の指導をした後、「何分後」「何分前」と指導を進めたところ、矢印の方向を見ながら、「ご、じゅう、</a:t>
            </a:r>
            <a:r>
              <a:rPr lang="ja-JP" altLang="en-US" dirty="0" err="1" smtClean="0">
                <a:latin typeface="ＭＳ 明朝" panose="02020609040205080304" pitchFamily="17" charset="-128"/>
                <a:ea typeface="ＭＳ 明朝" panose="02020609040205080304" pitchFamily="17" charset="-128"/>
              </a:rPr>
              <a:t>じゅうご</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」と５分単位の数え方で、前後の時刻を作れるようになって来ました。</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時計の進め方がおおよそ理解できた段階で、代金</a:t>
            </a:r>
            <a:r>
              <a:rPr lang="ja-JP" altLang="en-US" dirty="0">
                <a:latin typeface="ＭＳ 明朝" panose="02020609040205080304" pitchFamily="17" charset="-128"/>
                <a:ea typeface="ＭＳ 明朝" panose="02020609040205080304" pitchFamily="17" charset="-128"/>
              </a:rPr>
              <a:t>の</a:t>
            </a:r>
            <a:r>
              <a:rPr lang="ja-JP" altLang="en-US" dirty="0" smtClean="0">
                <a:latin typeface="ＭＳ 明朝" panose="02020609040205080304" pitchFamily="17" charset="-128"/>
                <a:ea typeface="ＭＳ 明朝" panose="02020609040205080304" pitchFamily="17" charset="-128"/>
              </a:rPr>
              <a:t>作り方と同様に、スケジュールボックス</a:t>
            </a:r>
            <a:r>
              <a:rPr lang="ja-JP" altLang="en-US" dirty="0">
                <a:latin typeface="ＭＳ 明朝" panose="02020609040205080304" pitchFamily="17" charset="-128"/>
                <a:ea typeface="ＭＳ 明朝" panose="02020609040205080304" pitchFamily="17" charset="-128"/>
              </a:rPr>
              <a:t>の課題のひとつにし</a:t>
            </a:r>
            <a:r>
              <a:rPr lang="ja-JP" altLang="en-US" dirty="0" smtClean="0">
                <a:latin typeface="ＭＳ 明朝" panose="02020609040205080304" pitchFamily="17" charset="-128"/>
                <a:ea typeface="ＭＳ 明朝" panose="02020609040205080304" pitchFamily="17" charset="-128"/>
              </a:rPr>
              <a:t>、時刻調べの</a:t>
            </a:r>
            <a:r>
              <a:rPr lang="ja-JP" altLang="en-US" dirty="0">
                <a:latin typeface="ＭＳ 明朝" panose="02020609040205080304" pitchFamily="17" charset="-128"/>
                <a:ea typeface="ＭＳ 明朝" panose="02020609040205080304" pitchFamily="17" charset="-128"/>
              </a:rPr>
              <a:t>問題に取り組むことを繰り返すと</a:t>
            </a:r>
            <a:r>
              <a:rPr lang="ja-JP" altLang="en-US" dirty="0" smtClean="0">
                <a:latin typeface="ＭＳ 明朝" panose="02020609040205080304" pitchFamily="17" charset="-128"/>
                <a:ea typeface="ＭＳ 明朝" panose="02020609040205080304" pitchFamily="17" charset="-128"/>
              </a:rPr>
              <a:t>、矢印を示さなくても、一人で時刻を調べられるようになっています。</a:t>
            </a:r>
            <a:endParaRPr lang="ja-JP" altLang="en-US" dirty="0">
              <a:latin typeface="ＭＳ 明朝" panose="02020609040205080304" pitchFamily="17" charset="-128"/>
              <a:ea typeface="ＭＳ 明朝" panose="02020609040205080304" pitchFamily="17" charset="-128"/>
            </a:endParaRPr>
          </a:p>
          <a:p>
            <a:endParaRPr lang="ja-JP" altLang="en-US" b="1" dirty="0">
              <a:latin typeface="ＭＳ ゴシック" panose="020B0609070205080204" pitchFamily="49" charset="-128"/>
              <a:ea typeface="ＭＳ ゴシック" panose="020B0609070205080204" pitchFamily="49" charset="-128"/>
            </a:endParaRPr>
          </a:p>
          <a:p>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6622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a:xfrm>
            <a:off x="673577" y="4748164"/>
            <a:ext cx="5388610" cy="4263267"/>
          </a:xfrm>
        </p:spPr>
        <p:txBody>
          <a:bodyPr/>
          <a:lstStyle/>
          <a:p>
            <a:r>
              <a:rPr lang="ja-JP" altLang="en-US" dirty="0" smtClean="0">
                <a:latin typeface="ＭＳ 明朝" panose="02020609040205080304" pitchFamily="17" charset="-128"/>
                <a:ea typeface="ＭＳ 明朝" panose="02020609040205080304" pitchFamily="17" charset="-128"/>
              </a:rPr>
              <a:t>  次は、</a:t>
            </a:r>
            <a:r>
              <a:rPr lang="en-US" altLang="ja-JP" b="1" dirty="0">
                <a:latin typeface="ＭＳ ゴシック" panose="020B0609070205080204" pitchFamily="49" charset="-128"/>
                <a:ea typeface="ＭＳ ゴシック" panose="020B0609070205080204" pitchFamily="49" charset="-128"/>
              </a:rPr>
              <a:t> 《</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 </a:t>
            </a:r>
            <a:r>
              <a:rPr lang="ja-JP" altLang="en-US" dirty="0" smtClean="0">
                <a:latin typeface="ＭＳ 明朝" panose="02020609040205080304" pitchFamily="17" charset="-128"/>
                <a:ea typeface="ＭＳ 明朝" panose="02020609040205080304" pitchFamily="17" charset="-128"/>
              </a:rPr>
              <a:t>「文章題の立式の指導」について</a:t>
            </a:r>
            <a:r>
              <a:rPr lang="ja-JP" altLang="en-US" dirty="0">
                <a:latin typeface="ＭＳ 明朝" panose="02020609040205080304" pitchFamily="17" charset="-128"/>
                <a:ea typeface="ＭＳ 明朝" panose="02020609040205080304" pitchFamily="17" charset="-128"/>
              </a:rPr>
              <a:t>です</a:t>
            </a:r>
            <a:r>
              <a:rPr lang="ja-JP" altLang="en-US" dirty="0" smtClean="0">
                <a:latin typeface="ＭＳ 明朝" panose="02020609040205080304" pitchFamily="17" charset="-128"/>
                <a:ea typeface="ＭＳ 明朝" panose="02020609040205080304" pitchFamily="17" charset="-128"/>
              </a:rPr>
              <a:t>。</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二人</a:t>
            </a:r>
            <a:r>
              <a:rPr lang="ja-JP" altLang="en-US" dirty="0">
                <a:latin typeface="ＭＳ 明朝" panose="02020609040205080304" pitchFamily="17" charset="-128"/>
                <a:ea typeface="ＭＳ 明朝" panose="02020609040205080304" pitchFamily="17" charset="-128"/>
              </a:rPr>
              <a:t>とも</a:t>
            </a:r>
            <a:r>
              <a:rPr lang="ja-JP" altLang="en-US" dirty="0" smtClean="0">
                <a:latin typeface="ＭＳ 明朝" panose="02020609040205080304" pitchFamily="17" charset="-128"/>
                <a:ea typeface="ＭＳ 明朝" panose="02020609040205080304" pitchFamily="17" charset="-128"/>
              </a:rPr>
              <a:t>、二桁の筆算はできるので、簡単な文章題を読んで、立式し、計算することにチャレンジしてみました。</a:t>
            </a:r>
          </a:p>
          <a:p>
            <a:endParaRPr lang="ja-JP" altLang="en-US"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通常、広汎性発達障がいの子どもさんは、物事の因果関係等の理解が困難なため、文章の意味理解はなかなかハードルの高い課題です。Ａ児、Ｂ児とも同様であり、どのようにしようかと悩みました。</a:t>
            </a:r>
          </a:p>
          <a:p>
            <a:endParaRPr lang="ja-JP" altLang="en-US"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そこで、</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r>
              <a:rPr lang="ja-JP" altLang="en-US" dirty="0" smtClean="0">
                <a:latin typeface="ＭＳ 明朝" panose="02020609040205080304" pitchFamily="17" charset="-128"/>
                <a:ea typeface="ＭＳ 明朝" panose="02020609040205080304" pitchFamily="17" charset="-128"/>
              </a:rPr>
              <a:t>このような、「キーワード表」を作って、文章題にはどのような言葉が隠れているかを探し、隠された言葉と立式の方法を結びつけるようにしました。</a:t>
            </a: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さらに、引き算の場合は、「求残」「求差」「求部分」と求めるものの意味が違うものがあるので、意味を図式化した「ヒントカード」を用意し、文章の表すものを、図としてとらえられるようにしてみました。</a:t>
            </a:r>
            <a:endParaRPr lang="ja-JP" altLang="en-US" dirty="0">
              <a:latin typeface="ＭＳ 明朝" panose="02020609040205080304" pitchFamily="17" charset="-128"/>
              <a:ea typeface="ＭＳ 明朝" panose="02020609040205080304" pitchFamily="17" charset="-128"/>
            </a:endParaRPr>
          </a:p>
          <a:p>
            <a:endParaRPr lang="ja-JP" altLang="en-US"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dirty="0" smtClean="0">
                <a:latin typeface="ＭＳ 明朝" panose="02020609040205080304" pitchFamily="17" charset="-128"/>
                <a:ea typeface="ＭＳ 明朝" panose="02020609040205080304" pitchFamily="17" charset="-128"/>
              </a:rPr>
              <a:t>なお、文章題のキーワード方式による指導は、広汎性発達障がいの児童生徒には、問題が複雑化する対応できなくなり、混乱を招きやすいので適さないのではないかという問題はありますが、二人の発達の状況等を考えたとき、将来にわたってもあまり複雑な課題は求められないであろうという判断から、この指導を取り入れるようにしました。</a:t>
            </a: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40456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a:xfrm>
            <a:off x="664263" y="4748164"/>
            <a:ext cx="5388610" cy="4413301"/>
          </a:xfrm>
        </p:spPr>
        <p:txBody>
          <a:bodyPr/>
          <a:lstStyle/>
          <a:p>
            <a:r>
              <a:rPr lang="ja-JP" altLang="en-US" dirty="0">
                <a:latin typeface="ＭＳ 明朝" panose="02020609040205080304" pitchFamily="17" charset="-128"/>
                <a:ea typeface="ＭＳ 明朝" panose="02020609040205080304" pitchFamily="17" charset="-128"/>
              </a:rPr>
              <a:t> </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 </a:t>
            </a:r>
            <a:r>
              <a:rPr lang="ja-JP" altLang="en-US" dirty="0">
                <a:latin typeface="ＭＳ 明朝" panose="02020609040205080304" pitchFamily="17" charset="-128"/>
                <a:ea typeface="ＭＳ 明朝" panose="02020609040205080304" pitchFamily="17" charset="-128"/>
              </a:rPr>
              <a:t>「文章題の立式の指導</a:t>
            </a:r>
            <a:r>
              <a:rPr lang="ja-JP" altLang="en-US" dirty="0" smtClean="0">
                <a:latin typeface="ＭＳ 明朝" panose="02020609040205080304" pitchFamily="17" charset="-128"/>
                <a:ea typeface="ＭＳ 明朝" panose="02020609040205080304" pitchFamily="17" charset="-128"/>
              </a:rPr>
              <a:t>」のステップで使用したプリント教材らについてご紹介します。</a:t>
            </a:r>
          </a:p>
          <a:p>
            <a:endParaRPr lang="ja-JP" altLang="en-US" dirty="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なお、この指導については、「問題を考えて解く」「答えあわせをする」のスパンを短くし、意欲を継続できるように、一枚一問のプリントにし、解くたびに評価して、次のプリントに移る形にしています。</a:t>
            </a:r>
          </a:p>
          <a:p>
            <a:endParaRPr lang="ja-JP" altLang="en-US"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smtClean="0">
                <a:latin typeface="ＭＳ ゴシック" panose="020B0609070205080204" pitchFamily="49" charset="-128"/>
                <a:ea typeface="ＭＳ ゴシック" panose="020B0609070205080204" pitchFamily="49" charset="-128"/>
              </a:rPr>
              <a:t>》</a:t>
            </a:r>
            <a:endParaRPr lang="ja-JP" altLang="en-US" b="1" dirty="0" smtClean="0">
              <a:latin typeface="ＭＳ ゴシック" panose="020B0609070205080204" pitchFamily="49" charset="-128"/>
              <a:ea typeface="ＭＳ ゴシック" panose="020B0609070205080204" pitchFamily="49" charset="-128"/>
            </a:endParaRPr>
          </a:p>
          <a:p>
            <a:r>
              <a:rPr lang="ja-JP" altLang="en-US" dirty="0" smtClean="0">
                <a:latin typeface="ＭＳ 明朝" panose="02020609040205080304" pitchFamily="17" charset="-128"/>
                <a:ea typeface="ＭＳ 明朝" panose="02020609040205080304" pitchFamily="17" charset="-128"/>
              </a:rPr>
              <a:t>  「求差」の指導では、まず、求める部分を図に示してあるプリントを使用し、それぞれに文章の中の数字を書きこんで、立式して計算します。</a:t>
            </a:r>
          </a:p>
          <a:p>
            <a:endParaRPr lang="ja-JP" altLang="en-US"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lang="ja-JP" altLang="en-US" b="1" dirty="0">
              <a:latin typeface="ＭＳ ゴシック" panose="020B0609070205080204" pitchFamily="49" charset="-128"/>
              <a:ea typeface="ＭＳ ゴシック" panose="020B0609070205080204" pitchFamily="49"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その後、求める部分を自分で図に書き込んで、立式するようにし、</a:t>
            </a:r>
          </a:p>
          <a:p>
            <a:endParaRPr lang="ja-JP" altLang="en-US"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lang="ja-JP" altLang="en-US" b="1" dirty="0">
              <a:latin typeface="ＭＳ ゴシック" panose="020B0609070205080204" pitchFamily="49" charset="-128"/>
              <a:ea typeface="ＭＳ ゴシック" panose="020B0609070205080204" pitchFamily="49"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最後に、図は書かずに、文章を読んで立式するようにしました。このとき、失敗しないように、図のヒントカードは、提示しておくようにしました。</a:t>
            </a:r>
          </a:p>
          <a:p>
            <a:endParaRPr lang="ja-JP" altLang="en-US" dirty="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  このようなステップで進めましたが、１時間の中でも、それぞれのステップのプリントを段階的に重ねてスケジュールボックスの中に入れておき、時間ごとに考え方を振り返りながら、できるだけ失敗しないように工夫しました。</a:t>
            </a:r>
            <a:endParaRPr lang="ja-JP" altLang="en-US" b="1" dirty="0">
              <a:latin typeface="ＭＳ ゴシック" panose="020B0609070205080204" pitchFamily="49" charset="-128"/>
              <a:ea typeface="ＭＳ ゴシック" panose="020B0609070205080204" pitchFamily="49" charset="-128"/>
            </a:endParaRPr>
          </a:p>
          <a:p>
            <a:endParaRPr lang="ja-JP" altLang="en-US" b="1" dirty="0" smtClean="0">
              <a:latin typeface="ＭＳ ゴシック" panose="020B0609070205080204" pitchFamily="49" charset="-128"/>
              <a:ea typeface="ＭＳ ゴシック" panose="020B0609070205080204" pitchFamily="49" charset="-128"/>
            </a:endParaRPr>
          </a:p>
          <a:p>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エンター</a:t>
            </a:r>
            <a:r>
              <a:rPr lang="en-US" altLang="ja-JP" b="1" dirty="0">
                <a:latin typeface="ＭＳ ゴシック" panose="020B0609070205080204" pitchFamily="49" charset="-128"/>
                <a:ea typeface="ＭＳ ゴシック" panose="020B0609070205080204" pitchFamily="49"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B197BF75-1892-4D21-ACF8-63F5171B1285}"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105875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2726F6-8FB3-4918-A562-C316E392BC0F}" type="slidenum">
              <a:rPr kumimoji="1" lang="ja-JP" altLang="en-US" smtClean="0"/>
              <a:t>20</a:t>
            </a:fld>
            <a:endParaRPr kumimoji="1" lang="ja-JP" altLang="en-US"/>
          </a:p>
        </p:txBody>
      </p:sp>
    </p:spTree>
    <p:extLst>
      <p:ext uri="{BB962C8B-B14F-4D97-AF65-F5344CB8AC3E}">
        <p14:creationId xmlns:p14="http://schemas.microsoft.com/office/powerpoint/2010/main" val="423996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356652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207240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153523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258234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140279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34509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341052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115327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171958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59437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CE402A-071B-4C4E-8320-453ADA1CFE07}" type="datetimeFigureOut">
              <a:rPr kumimoji="1" lang="ja-JP" altLang="en-US" smtClean="0"/>
              <a:t>2016/3/2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219107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E402A-071B-4C4E-8320-453ADA1CFE07}" type="datetimeFigureOut">
              <a:rPr kumimoji="1" lang="ja-JP" altLang="en-US" smtClean="0"/>
              <a:t>2016/3/2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20385-A9D2-4AC6-B4DC-A2964D9F4461}" type="slidenum">
              <a:rPr kumimoji="1" lang="ja-JP" altLang="en-US" smtClean="0"/>
              <a:t>‹#›</a:t>
            </a:fld>
            <a:endParaRPr kumimoji="1" lang="ja-JP" altLang="en-US"/>
          </a:p>
        </p:txBody>
      </p:sp>
    </p:spTree>
    <p:extLst>
      <p:ext uri="{BB962C8B-B14F-4D97-AF65-F5344CB8AC3E}">
        <p14:creationId xmlns:p14="http://schemas.microsoft.com/office/powerpoint/2010/main" val="309169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9.emf"/><Relationship Id="rId5" Type="http://schemas.openxmlformats.org/officeDocument/2006/relationships/image" Target="../media/image27.emf"/><Relationship Id="rId10" Type="http://schemas.openxmlformats.org/officeDocument/2006/relationships/oleObject" Target="../embeddings/Microsoft_Excel_97-2003_Worksheet9.xls"/><Relationship Id="rId4" Type="http://schemas.openxmlformats.org/officeDocument/2006/relationships/oleObject" Target="../embeddings/Microsoft_Excel_97-2003_Worksheet7.xls"/><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0.bin"/><Relationship Id="rId7" Type="http://schemas.openxmlformats.org/officeDocument/2006/relationships/oleObject" Target="../embeddings/Microsoft_Excel_97-2003_Worksheet11.xls"/><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9.emf"/><Relationship Id="rId5" Type="http://schemas.openxmlformats.org/officeDocument/2006/relationships/image" Target="../media/image30.emf"/><Relationship Id="rId10" Type="http://schemas.openxmlformats.org/officeDocument/2006/relationships/oleObject" Target="../embeddings/Microsoft_Excel_97-2003_Worksheet12.xls"/><Relationship Id="rId4" Type="http://schemas.openxmlformats.org/officeDocument/2006/relationships/oleObject" Target="../embeddings/Microsoft_Excel_97-2003_Worksheet10.xls"/><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Microsoft_Excel_97-2003_Worksheet14.xls"/><Relationship Id="rId3" Type="http://schemas.openxmlformats.org/officeDocument/2006/relationships/notesSlide" Target="../notesSlides/notesSlide2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1.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 Id="rId9" Type="http://schemas.openxmlformats.org/officeDocument/2006/relationships/image" Target="../media/image72.emf"/></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82.jpeg"/></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2.emf"/><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4.bin"/><Relationship Id="rId7" Type="http://schemas.openxmlformats.org/officeDocument/2006/relationships/oleObject" Target="../embeddings/Microsoft_Excel_97-2003_Worksheet5.xls"/><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7.emf"/><Relationship Id="rId5" Type="http://schemas.openxmlformats.org/officeDocument/2006/relationships/image" Target="../media/image5.emf"/><Relationship Id="rId10" Type="http://schemas.openxmlformats.org/officeDocument/2006/relationships/oleObject" Target="../embeddings/Microsoft_Excel_97-2003_Worksheet6.xls"/><Relationship Id="rId4" Type="http://schemas.openxmlformats.org/officeDocument/2006/relationships/oleObject" Target="../embeddings/Microsoft_Excel_97-2003_Worksheet4.xls"/><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07246" y="5514173"/>
            <a:ext cx="4480906" cy="892552"/>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平成</a:t>
            </a:r>
            <a:r>
              <a:rPr kumimoji="1" lang="en-US" altLang="ja-JP" sz="2400" b="1" dirty="0" smtClean="0">
                <a:latin typeface="HG丸ｺﾞｼｯｸM-PRO" panose="020F0600000000000000" pitchFamily="50" charset="-128"/>
                <a:ea typeface="HG丸ｺﾞｼｯｸM-PRO" panose="020F0600000000000000" pitchFamily="50" charset="-128"/>
              </a:rPr>
              <a:t>28</a:t>
            </a:r>
            <a:r>
              <a:rPr kumimoji="1" lang="ja-JP" altLang="en-US" sz="2400" b="1" dirty="0" smtClean="0">
                <a:latin typeface="HG丸ｺﾞｼｯｸM-PRO" panose="020F0600000000000000" pitchFamily="50" charset="-128"/>
                <a:ea typeface="HG丸ｺﾞｼｯｸM-PRO" panose="020F0600000000000000" pitchFamily="50" charset="-128"/>
              </a:rPr>
              <a:t>年</a:t>
            </a:r>
            <a:r>
              <a:rPr kumimoji="1" lang="en-US" altLang="ja-JP" sz="2400" b="1" dirty="0" smtClean="0">
                <a:latin typeface="HG丸ｺﾞｼｯｸM-PRO" panose="020F0600000000000000" pitchFamily="50" charset="-128"/>
                <a:ea typeface="HG丸ｺﾞｼｯｸM-PRO" panose="020F0600000000000000" pitchFamily="50" charset="-128"/>
              </a:rPr>
              <a:t>2</a:t>
            </a:r>
            <a:r>
              <a:rPr kumimoji="1" lang="ja-JP" altLang="en-US" sz="2400" b="1" dirty="0" smtClean="0">
                <a:latin typeface="HG丸ｺﾞｼｯｸM-PRO" panose="020F0600000000000000" pitchFamily="50" charset="-128"/>
                <a:ea typeface="HG丸ｺﾞｼｯｸM-PRO" panose="020F0600000000000000" pitchFamily="50" charset="-128"/>
              </a:rPr>
              <a:t>月</a:t>
            </a:r>
            <a:r>
              <a:rPr kumimoji="1" lang="en-US" altLang="ja-JP" sz="2400" b="1" dirty="0" smtClean="0">
                <a:latin typeface="HG丸ｺﾞｼｯｸM-PRO" panose="020F0600000000000000" pitchFamily="50" charset="-128"/>
                <a:ea typeface="HG丸ｺﾞｼｯｸM-PRO" panose="020F0600000000000000" pitchFamily="50" charset="-128"/>
              </a:rPr>
              <a:t>17</a:t>
            </a:r>
            <a:r>
              <a:rPr kumimoji="1" lang="ja-JP" altLang="en-US" sz="2400" b="1" dirty="0" smtClean="0">
                <a:latin typeface="HG丸ｺﾞｼｯｸM-PRO" panose="020F0600000000000000" pitchFamily="50" charset="-128"/>
                <a:ea typeface="HG丸ｺﾞｼｯｸM-PRO" panose="020F0600000000000000" pitchFamily="50" charset="-128"/>
              </a:rPr>
              <a:t>日</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大分県教育庁特別支援教育課</a:t>
            </a:r>
            <a:r>
              <a:rPr kumimoji="1" lang="ja-JP" altLang="en-US" sz="2800" b="1" dirty="0" smtClean="0">
                <a:latin typeface="HG丸ｺﾞｼｯｸM-PRO" panose="020F0600000000000000" pitchFamily="50" charset="-128"/>
                <a:ea typeface="HG丸ｺﾞｼｯｸM-PRO" panose="020F0600000000000000" pitchFamily="50" charset="-128"/>
              </a:rPr>
              <a:t>　</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51520" y="260648"/>
            <a:ext cx="8582553" cy="2862322"/>
          </a:xfrm>
          <a:prstGeom prst="rect">
            <a:avLst/>
          </a:prstGeom>
          <a:solidFill>
            <a:srgbClr val="FFC000">
              <a:alpha val="50000"/>
            </a:srgbClr>
          </a:solidFill>
          <a:ln w="50800">
            <a:solidFill>
              <a:srgbClr val="FFC000"/>
            </a:solidFill>
          </a:ln>
        </p:spPr>
        <p:txBody>
          <a:bodyPr wrap="square" rtlCol="0">
            <a:spAutoFit/>
          </a:bodyPr>
          <a:lstStyle/>
          <a:p>
            <a:r>
              <a:rPr kumimoji="1" lang="ja-JP" altLang="en-US" sz="4400" b="1" dirty="0" smtClean="0">
                <a:latin typeface="HG丸ｺﾞｼｯｸM-PRO" panose="020F0600000000000000" pitchFamily="50" charset="-128"/>
                <a:ea typeface="HG丸ｺﾞｼｯｸM-PRO" panose="020F0600000000000000" pitchFamily="50" charset="-128"/>
              </a:rPr>
              <a:t> </a:t>
            </a:r>
            <a:r>
              <a:rPr lang="ja-JP" altLang="en-US" sz="4400" b="1" dirty="0" smtClean="0">
                <a:latin typeface="HG丸ｺﾞｼｯｸM-PRO" panose="020F0600000000000000" pitchFamily="50" charset="-128"/>
                <a:ea typeface="HG丸ｺﾞｼｯｸM-PRO" panose="020F0600000000000000" pitchFamily="50" charset="-128"/>
              </a:rPr>
              <a:t>合理的配慮の提供と</a:t>
            </a:r>
          </a:p>
          <a:p>
            <a:r>
              <a:rPr lang="ja-JP" altLang="en-US" sz="4400" b="1" dirty="0">
                <a:latin typeface="HG丸ｺﾞｼｯｸM-PRO" panose="020F0600000000000000" pitchFamily="50" charset="-128"/>
                <a:ea typeface="HG丸ｺﾞｼｯｸM-PRO" panose="020F0600000000000000" pitchFamily="50" charset="-128"/>
              </a:rPr>
              <a:t> </a:t>
            </a:r>
            <a:r>
              <a:rPr lang="ja-JP" altLang="en-US" sz="4400" b="1" dirty="0" smtClean="0">
                <a:latin typeface="HG丸ｺﾞｼｯｸM-PRO" panose="020F0600000000000000" pitchFamily="50" charset="-128"/>
                <a:ea typeface="HG丸ｺﾞｼｯｸM-PRO" panose="020F0600000000000000" pitchFamily="50" charset="-128"/>
              </a:rPr>
              <a:t> 基礎的</a:t>
            </a:r>
            <a:r>
              <a:rPr lang="ja-JP" altLang="en-US" sz="4400" b="1" dirty="0">
                <a:latin typeface="HG丸ｺﾞｼｯｸM-PRO" panose="020F0600000000000000" pitchFamily="50" charset="-128"/>
                <a:ea typeface="HG丸ｺﾞｼｯｸM-PRO" panose="020F0600000000000000" pitchFamily="50" charset="-128"/>
              </a:rPr>
              <a:t>環境整備の取組の</a:t>
            </a:r>
            <a:r>
              <a:rPr lang="ja-JP" altLang="en-US" sz="4400" b="1" dirty="0" smtClean="0">
                <a:latin typeface="HG丸ｺﾞｼｯｸM-PRO" panose="020F0600000000000000" pitchFamily="50" charset="-128"/>
                <a:ea typeface="HG丸ｺﾞｼｯｸM-PRO" panose="020F0600000000000000" pitchFamily="50" charset="-128"/>
              </a:rPr>
              <a:t>具体例</a:t>
            </a:r>
          </a:p>
          <a:p>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すべての</a:t>
            </a:r>
            <a:r>
              <a:rPr lang="ja-JP" altLang="en-US" sz="3200" b="1" dirty="0" smtClean="0">
                <a:latin typeface="HG丸ｺﾞｼｯｸM-PRO" panose="020F0600000000000000" pitchFamily="50" charset="-128"/>
                <a:ea typeface="HG丸ｺﾞｼｯｸM-PRO" panose="020F0600000000000000" pitchFamily="50" charset="-128"/>
              </a:rPr>
              <a:t>子どもが落ち着いて学習に</a:t>
            </a:r>
          </a:p>
          <a:p>
            <a:r>
              <a:rPr lang="ja-JP" altLang="en-US" sz="3200" b="1" dirty="0" smtClean="0">
                <a:latin typeface="HG丸ｺﾞｼｯｸM-PRO" panose="020F0600000000000000" pitchFamily="50" charset="-128"/>
                <a:ea typeface="HG丸ｺﾞｼｯｸM-PRO" panose="020F0600000000000000" pitchFamily="50" charset="-128"/>
              </a:rPr>
              <a:t>                  参加できる学校・学級づくり～</a:t>
            </a:r>
          </a:p>
          <a:p>
            <a:pPr algn="ct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モデル校の取組みから</a:t>
            </a:r>
            <a:r>
              <a:rPr lang="en-US" altLang="ja-JP" sz="2800" b="1" dirty="0" smtClean="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78300" y="3501008"/>
            <a:ext cx="8928992" cy="1754326"/>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この資料は、「障害を理由とする差別の解消の推進に関する法律」施行を前に、県教育委員会が多様な学びの場充実モデル実践事業（平成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年度）で、医療・福祉・保健・教育の専門家と連携し、モデル校（小学校</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校、中学校</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校）の協力による研究成果を整理したものです。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今後、多くの学校等で合理的配慮の検討・提供に役立つことを希望しております。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このＨＰよりダウンロードしたデータは、自由な編集等によりご活用ください。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2"/>
          </p:nvPr>
        </p:nvSpPr>
        <p:spPr>
          <a:xfrm>
            <a:off x="6531299" y="6455782"/>
            <a:ext cx="2311400" cy="365125"/>
          </a:xfrm>
        </p:spPr>
        <p:txBody>
          <a:bodyPr/>
          <a:lstStyle/>
          <a:p>
            <a:fld id="{1D595652-31D7-4670-AF3F-4B573AC77023}" type="slidenum">
              <a:rPr kumimoji="1" lang="ja-JP" altLang="en-US" smtClean="0"/>
              <a:pPr/>
              <a:t>1</a:t>
            </a:fld>
            <a:endParaRPr kumimoji="1" lang="ja-JP" altLang="en-US"/>
          </a:p>
        </p:txBody>
      </p:sp>
    </p:spTree>
    <p:extLst>
      <p:ext uri="{BB962C8B-B14F-4D97-AF65-F5344CB8AC3E}">
        <p14:creationId xmlns:p14="http://schemas.microsoft.com/office/powerpoint/2010/main" val="392410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6555" y="1095127"/>
            <a:ext cx="8401909" cy="461665"/>
          </a:xfrm>
          <a:prstGeom prst="rect">
            <a:avLst/>
          </a:prstGeom>
          <a:noFill/>
        </p:spPr>
        <p:txBody>
          <a:bodyPr wrap="square" rtlCol="0">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○その日一日の見通しづくりのためのスケジュールボード</a:t>
            </a:r>
          </a:p>
        </p:txBody>
      </p:sp>
      <p:grpSp>
        <p:nvGrpSpPr>
          <p:cNvPr id="6" name="グループ化 5"/>
          <p:cNvGrpSpPr/>
          <p:nvPr/>
        </p:nvGrpSpPr>
        <p:grpSpPr>
          <a:xfrm>
            <a:off x="825882" y="1729031"/>
            <a:ext cx="7767401" cy="4493969"/>
            <a:chOff x="1101174" y="1729031"/>
            <a:chExt cx="10356535" cy="4493969"/>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174" y="1729032"/>
              <a:ext cx="5991957" cy="4493968"/>
            </a:xfrm>
            <a:prstGeom prst="rect">
              <a:avLst/>
            </a:prstGeom>
          </p:spPr>
        </p:pic>
        <p:sp>
          <p:nvSpPr>
            <p:cNvPr id="5" name="角丸四角形吹き出し 4"/>
            <p:cNvSpPr/>
            <p:nvPr/>
          </p:nvSpPr>
          <p:spPr>
            <a:xfrm>
              <a:off x="7827818" y="1729031"/>
              <a:ext cx="3629891" cy="4186859"/>
            </a:xfrm>
            <a:prstGeom prst="wedgeRoundRectCallout">
              <a:avLst>
                <a:gd name="adj1" fmla="val -65490"/>
                <a:gd name="adj2" fmla="val 22386"/>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・朝、交流学級の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教</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室</a:t>
              </a:r>
              <a:r>
                <a:rPr lang="ja-JP" altLang="en-US" b="1" dirty="0">
                  <a:solidFill>
                    <a:prstClr val="black"/>
                  </a:solidFill>
                  <a:latin typeface="HG丸ｺﾞｼｯｸM-PRO" panose="020F0600000000000000" pitchFamily="50" charset="-128"/>
                  <a:ea typeface="HG丸ｺﾞｼｯｸM-PRO" panose="020F0600000000000000" pitchFamily="50" charset="-128"/>
                </a:rPr>
                <a:t>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荷物を置いた</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後</a:t>
              </a:r>
              <a:r>
                <a:rPr lang="ja-JP" altLang="en-US" b="1" dirty="0">
                  <a:solidFill>
                    <a:prstClr val="black"/>
                  </a:solidFill>
                  <a:latin typeface="HG丸ｺﾞｼｯｸM-PRO" panose="020F0600000000000000" pitchFamily="50" charset="-128"/>
                  <a:ea typeface="HG丸ｺﾞｼｯｸM-PRO" panose="020F0600000000000000" pitchFamily="50" charset="-128"/>
                </a:rPr>
                <a:t>、連絡帳等</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を</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持って、特別支援</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学級に</a:t>
              </a:r>
              <a:r>
                <a:rPr lang="ja-JP" altLang="en-US" b="1" dirty="0">
                  <a:solidFill>
                    <a:prstClr val="black"/>
                  </a:solidFill>
                  <a:latin typeface="HG丸ｺﾞｼｯｸM-PRO" panose="020F0600000000000000" pitchFamily="50" charset="-128"/>
                  <a:ea typeface="HG丸ｺﾞｼｯｸM-PRO" panose="020F0600000000000000" pitchFamily="50" charset="-128"/>
                </a:rPr>
                <a:t>集まり</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個々の一日</a:t>
              </a:r>
              <a:r>
                <a:rPr lang="ja-JP" altLang="en-US" b="1" dirty="0">
                  <a:solidFill>
                    <a:prstClr val="black"/>
                  </a:solidFill>
                  <a:latin typeface="HG丸ｺﾞｼｯｸM-PRO" panose="020F0600000000000000" pitchFamily="50" charset="-128"/>
                  <a:ea typeface="HG丸ｺﾞｼｯｸM-PRO" panose="020F0600000000000000" pitchFamily="50" charset="-128"/>
                </a:rPr>
                <a:t>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活動</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の日程や内容</a:t>
              </a:r>
              <a:r>
                <a:rPr lang="ja-JP" altLang="en-US" b="1" dirty="0">
                  <a:solidFill>
                    <a:prstClr val="black"/>
                  </a:solidFill>
                  <a:latin typeface="HG丸ｺﾞｼｯｸM-PRO" panose="020F0600000000000000" pitchFamily="50" charset="-128"/>
                  <a:ea typeface="HG丸ｺﾞｼｯｸM-PRO" panose="020F0600000000000000" pitchFamily="50" charset="-128"/>
                </a:rPr>
                <a:t>に</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つ</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いて確認した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・授業内容や場所</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の</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変更</a:t>
              </a:r>
              <a:r>
                <a:rPr lang="ja-JP" altLang="en-US" b="1" dirty="0">
                  <a:solidFill>
                    <a:prstClr val="black"/>
                  </a:solidFill>
                  <a:latin typeface="HG丸ｺﾞｼｯｸM-PRO" panose="020F0600000000000000" pitchFamily="50" charset="-128"/>
                  <a:ea typeface="HG丸ｺﾞｼｯｸM-PRO" panose="020F0600000000000000" pitchFamily="50" charset="-128"/>
                </a:rPr>
                <a:t>が</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ある</a:t>
              </a:r>
              <a:r>
                <a:rPr lang="ja-JP" altLang="en-US" b="1" dirty="0">
                  <a:solidFill>
                    <a:prstClr val="black"/>
                  </a:solidFill>
                  <a:latin typeface="HG丸ｺﾞｼｯｸM-PRO" panose="020F0600000000000000" pitchFamily="50" charset="-128"/>
                  <a:ea typeface="HG丸ｺﾞｼｯｸM-PRO" panose="020F0600000000000000" pitchFamily="50" charset="-128"/>
                </a:rPr>
                <a:t>とき</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に</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は</a:t>
              </a:r>
              <a:r>
                <a:rPr lang="ja-JP" altLang="en-US" b="1" dirty="0">
                  <a:solidFill>
                    <a:prstClr val="black"/>
                  </a:solidFill>
                  <a:latin typeface="HG丸ｺﾞｼｯｸM-PRO" panose="020F0600000000000000" pitchFamily="50" charset="-128"/>
                  <a:ea typeface="HG丸ｺﾞｼｯｸM-PRO" panose="020F0600000000000000" pitchFamily="50" charset="-128"/>
                </a:rPr>
                <a:t>、特に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ていねい</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に</a:t>
              </a:r>
              <a:r>
                <a:rPr lang="ja-JP" altLang="en-US" b="1" dirty="0">
                  <a:solidFill>
                    <a:prstClr val="black"/>
                  </a:solidFill>
                  <a:latin typeface="HG丸ｺﾞｼｯｸM-PRO" panose="020F0600000000000000" pitchFamily="50" charset="-128"/>
                  <a:ea typeface="HG丸ｺﾞｼｯｸM-PRO" panose="020F0600000000000000" pitchFamily="50" charset="-128"/>
                </a:rPr>
                <a:t>説明し、</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見通し</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をもって活動でき</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るように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配慮した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7" name="テキスト ボックス 6"/>
          <p:cNvSpPr txBox="1"/>
          <p:nvPr/>
        </p:nvSpPr>
        <p:spPr>
          <a:xfrm>
            <a:off x="587205" y="162773"/>
            <a:ext cx="7297163" cy="769441"/>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①ＴＥＡＣＣＨ手法</a:t>
            </a:r>
            <a:r>
              <a:rPr lang="ja-JP" altLang="en-US" sz="2000" b="1" dirty="0" smtClean="0">
                <a:latin typeface="HG丸ｺﾞｼｯｸM-PRO" panose="020F0600000000000000" pitchFamily="50" charset="-128"/>
                <a:ea typeface="HG丸ｺﾞｼｯｸM-PRO" panose="020F0600000000000000" pitchFamily="50" charset="-128"/>
              </a:rPr>
              <a:t>の積極的活用による主体的な活動の促進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・時間の構造化</a:t>
            </a:r>
          </a:p>
        </p:txBody>
      </p:sp>
      <p:sp>
        <p:nvSpPr>
          <p:cNvPr id="8" name="正方形/長方形 7"/>
          <p:cNvSpPr/>
          <p:nvPr/>
        </p:nvSpPr>
        <p:spPr>
          <a:xfrm>
            <a:off x="4547509" y="2132856"/>
            <a:ext cx="45653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339752" y="2304593"/>
            <a:ext cx="45653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10</a:t>
            </a:fld>
            <a:endParaRPr kumimoji="1" lang="ja-JP" altLang="en-US"/>
          </a:p>
        </p:txBody>
      </p:sp>
    </p:spTree>
    <p:extLst>
      <p:ext uri="{BB962C8B-B14F-4D97-AF65-F5344CB8AC3E}">
        <p14:creationId xmlns:p14="http://schemas.microsoft.com/office/powerpoint/2010/main" val="284038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6555" y="1340768"/>
            <a:ext cx="7897853" cy="830997"/>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○１時間の学習の見通しづくり</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のため</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の課題ボックス</a:t>
            </a:r>
          </a:p>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○短時間で終えられ、即時の称賛を可能とする課題設定</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87205" y="162773"/>
            <a:ext cx="7297163" cy="1077218"/>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①ＴＥＡＣＣＨ手法</a:t>
            </a:r>
            <a:r>
              <a:rPr lang="ja-JP" altLang="en-US" sz="2000" b="1" dirty="0" smtClean="0">
                <a:latin typeface="HG丸ｺﾞｼｯｸM-PRO" panose="020F0600000000000000" pitchFamily="50" charset="-128"/>
                <a:ea typeface="HG丸ｺﾞｼｯｸM-PRO" panose="020F0600000000000000" pitchFamily="50" charset="-128"/>
              </a:rPr>
              <a:t>の積極的活用による主体的な活動の促進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・活動の構造化</a:t>
            </a:r>
          </a:p>
          <a:p>
            <a:r>
              <a:rPr lang="ja-JP" altLang="en-US" sz="2000" b="1" dirty="0">
                <a:latin typeface="HG丸ｺﾞｼｯｸM-PRO" panose="020F0600000000000000" pitchFamily="50" charset="-128"/>
                <a:ea typeface="HG丸ｺﾞｼｯｸM-PRO" panose="020F0600000000000000" pitchFamily="50" charset="-128"/>
              </a:rPr>
              <a:t>②即時強化の原理等行動変容</a:t>
            </a:r>
            <a:r>
              <a:rPr lang="ja-JP" altLang="en-US" sz="2000" b="1" dirty="0" smtClean="0">
                <a:latin typeface="HG丸ｺﾞｼｯｸM-PRO" panose="020F0600000000000000" pitchFamily="50" charset="-128"/>
                <a:ea typeface="HG丸ｺﾞｼｯｸM-PRO" panose="020F0600000000000000" pitchFamily="50" charset="-128"/>
              </a:rPr>
              <a:t>技法</a:t>
            </a:r>
            <a:r>
              <a:rPr lang="ja-JP" altLang="en-US" sz="2000" b="1" dirty="0">
                <a:latin typeface="HG丸ｺﾞｼｯｸM-PRO" panose="020F0600000000000000" pitchFamily="50" charset="-128"/>
                <a:ea typeface="HG丸ｺﾞｼｯｸM-PRO" panose="020F0600000000000000" pitchFamily="50" charset="-128"/>
              </a:rPr>
              <a:t>の活用による意欲の</a:t>
            </a:r>
            <a:r>
              <a:rPr lang="ja-JP" altLang="en-US" sz="2000" b="1" dirty="0" smtClean="0">
                <a:latin typeface="HG丸ｺﾞｼｯｸM-PRO" panose="020F0600000000000000" pitchFamily="50" charset="-128"/>
                <a:ea typeface="HG丸ｺﾞｼｯｸM-PRO" panose="020F0600000000000000" pitchFamily="50" charset="-128"/>
              </a:rPr>
              <a:t>向上</a:t>
            </a:r>
            <a:endParaRPr kumimoji="1" lang="ja-JP" altLang="en-US" sz="2400" b="1" dirty="0" smtClean="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339752" y="2304593"/>
            <a:ext cx="456539"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5640" y="2305404"/>
            <a:ext cx="3030146" cy="424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5148064" y="2359786"/>
            <a:ext cx="3096344" cy="4186859"/>
          </a:xfrm>
          <a:prstGeom prst="wedgeRoundRectCallout">
            <a:avLst>
              <a:gd name="adj1" fmla="val -101210"/>
              <a:gd name="adj2" fmla="val 4013"/>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・４５分の授業の中での</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学習内容とその量が一</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目で分かるよう課題</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ボックスを用意した</a:t>
            </a:r>
          </a:p>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・集中力の持続時間を考</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慮して</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、短時間で一つ</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の課題が終えられる</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よう量を調節し、即時</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に称賛をすることに</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よ</a:t>
            </a:r>
            <a:endParaRPr lang="ja-JP" altLang="en-US"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り、意欲を高めるよう</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にした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11</a:t>
            </a:fld>
            <a:endParaRPr kumimoji="1" lang="ja-JP" altLang="en-US"/>
          </a:p>
        </p:txBody>
      </p:sp>
    </p:spTree>
    <p:extLst>
      <p:ext uri="{BB962C8B-B14F-4D97-AF65-F5344CB8AC3E}">
        <p14:creationId xmlns:p14="http://schemas.microsoft.com/office/powerpoint/2010/main" val="28439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1084071"/>
            <a:ext cx="7521101" cy="461665"/>
          </a:xfrm>
          <a:prstGeom prst="rect">
            <a:avLst/>
          </a:prstGeom>
          <a:noFill/>
        </p:spPr>
        <p:txBody>
          <a:bodyPr wrap="square" rtlCol="0">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○学習に臨む態度の視覚的確認、姿勢保持の支援具</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486" y="1733356"/>
            <a:ext cx="1978954" cy="2807423"/>
          </a:xfrm>
          <a:prstGeom prst="rect">
            <a:avLst/>
          </a:prstGeom>
        </p:spPr>
      </p:pic>
      <p:sp>
        <p:nvSpPr>
          <p:cNvPr id="10" name="角丸四角形吹き出し 9"/>
          <p:cNvSpPr/>
          <p:nvPr/>
        </p:nvSpPr>
        <p:spPr>
          <a:xfrm>
            <a:off x="6300192" y="4886716"/>
            <a:ext cx="2592288" cy="1806183"/>
          </a:xfrm>
          <a:prstGeom prst="wedgeRoundRectCallout">
            <a:avLst>
              <a:gd name="adj1" fmla="val -767"/>
              <a:gd name="adj2" fmla="val -60206"/>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・筋肉の低緊張の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傾</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向があるため、姿</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勢</a:t>
            </a:r>
            <a:r>
              <a:rPr lang="ja-JP" altLang="en-US" b="1" dirty="0">
                <a:solidFill>
                  <a:prstClr val="black"/>
                </a:solidFill>
                <a:latin typeface="HG丸ｺﾞｼｯｸM-PRO" panose="020F0600000000000000" pitchFamily="50" charset="-128"/>
                <a:ea typeface="HG丸ｺﾞｼｯｸM-PRO" panose="020F0600000000000000" pitchFamily="50" charset="-128"/>
              </a:rPr>
              <a:t>を保持</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しやすい</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よう</a:t>
            </a:r>
            <a:r>
              <a:rPr lang="ja-JP" altLang="en-US" b="1" dirty="0">
                <a:solidFill>
                  <a:prstClr val="black"/>
                </a:solidFill>
                <a:latin typeface="HG丸ｺﾞｼｯｸM-PRO" panose="020F0600000000000000" pitchFamily="50" charset="-128"/>
                <a:ea typeface="HG丸ｺﾞｼｯｸM-PRO" panose="020F0600000000000000" pitchFamily="50" charset="-128"/>
              </a:rPr>
              <a:t>に専用の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すべ</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り</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止めマット</a:t>
            </a:r>
            <a:r>
              <a:rPr lang="ja-JP" altLang="en-US" b="1" dirty="0">
                <a:solidFill>
                  <a:prstClr val="black"/>
                </a:solidFill>
                <a:latin typeface="HG丸ｺﾞｼｯｸM-PRO" panose="020F0600000000000000" pitchFamily="50" charset="-128"/>
                <a:ea typeface="HG丸ｺﾞｼｯｸM-PRO" panose="020F0600000000000000" pitchFamily="50" charset="-128"/>
              </a:rPr>
              <a:t>を</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使</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用した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265303" y="1733354"/>
            <a:ext cx="5752817" cy="4959546"/>
            <a:chOff x="353736" y="1733354"/>
            <a:chExt cx="7670422" cy="4959546"/>
          </a:xfrm>
        </p:grpSpPr>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60285" y="2123442"/>
              <a:ext cx="3120703" cy="2340527"/>
            </a:xfrm>
            <a:prstGeom prst="rect">
              <a:avLst/>
            </a:prstGeom>
          </p:spPr>
        </p:pic>
        <p:sp>
          <p:nvSpPr>
            <p:cNvPr id="5" name="角丸四角形吹き出し 4"/>
            <p:cNvSpPr/>
            <p:nvPr/>
          </p:nvSpPr>
          <p:spPr>
            <a:xfrm>
              <a:off x="353736" y="5549900"/>
              <a:ext cx="7670422" cy="1143000"/>
            </a:xfrm>
            <a:prstGeom prst="wedgeRoundRectCallout">
              <a:avLst>
                <a:gd name="adj1" fmla="val -2125"/>
                <a:gd name="adj2" fmla="val -108268"/>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・学習に臨む</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態度ついて</a:t>
              </a:r>
              <a:r>
                <a:rPr lang="ja-JP" altLang="en-US" b="1" dirty="0">
                  <a:solidFill>
                    <a:prstClr val="black"/>
                  </a:solidFill>
                  <a:latin typeface="HG丸ｺﾞｼｯｸM-PRO" panose="020F0600000000000000" pitchFamily="50" charset="-128"/>
                  <a:ea typeface="HG丸ｺﾞｼｯｸM-PRO" panose="020F0600000000000000" pitchFamily="50" charset="-128"/>
                </a:rPr>
                <a:t>は、毎時間授業前に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確認し、</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意識化</a:t>
              </a:r>
              <a:r>
                <a:rPr lang="ja-JP" altLang="en-US" b="1" dirty="0">
                  <a:solidFill>
                    <a:prstClr val="black"/>
                  </a:solidFill>
                  <a:latin typeface="HG丸ｺﾞｼｯｸM-PRO" panose="020F0600000000000000" pitchFamily="50" charset="-128"/>
                  <a:ea typeface="HG丸ｺﾞｼｯｸM-PRO" panose="020F0600000000000000" pitchFamily="50" charset="-128"/>
                </a:rPr>
                <a:t>する</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ように</a:t>
              </a:r>
              <a:r>
                <a:rPr lang="ja-JP" altLang="en-US" b="1" dirty="0">
                  <a:solidFill>
                    <a:prstClr val="black"/>
                  </a:solidFill>
                  <a:latin typeface="HG丸ｺﾞｼｯｸM-PRO" panose="020F0600000000000000" pitchFamily="50" charset="-128"/>
                  <a:ea typeface="HG丸ｺﾞｼｯｸM-PRO" panose="020F0600000000000000" pitchFamily="50" charset="-128"/>
                </a:rPr>
                <a:t>するとともに、授業後に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はそれ</a:t>
              </a:r>
            </a:p>
            <a:p>
              <a:r>
                <a:rPr lang="ja-JP" altLang="en-US" b="1">
                  <a:solidFill>
                    <a:prstClr val="black"/>
                  </a:solidFill>
                  <a:latin typeface="HG丸ｺﾞｼｯｸM-PRO" panose="020F0600000000000000" pitchFamily="50" charset="-128"/>
                  <a:ea typeface="HG丸ｺﾞｼｯｸM-PRO" panose="020F0600000000000000" pitchFamily="50" charset="-128"/>
                </a:rPr>
                <a:t> </a:t>
              </a:r>
              <a:r>
                <a:rPr lang="ja-JP" altLang="en-US" b="1" smtClean="0">
                  <a:solidFill>
                    <a:prstClr val="black"/>
                  </a:solidFill>
                  <a:latin typeface="HG丸ｺﾞｼｯｸM-PRO" panose="020F0600000000000000" pitchFamily="50" charset="-128"/>
                  <a:ea typeface="HG丸ｺﾞｼｯｸM-PRO" panose="020F0600000000000000" pitchFamily="50" charset="-128"/>
                </a:rPr>
                <a:t>  ぞれにつ</a:t>
              </a:r>
              <a:r>
                <a:rPr lang="ja-JP" altLang="en-US" b="1" dirty="0">
                  <a:solidFill>
                    <a:prstClr val="black"/>
                  </a:solidFill>
                  <a:latin typeface="HG丸ｺﾞｼｯｸM-PRO" panose="020F0600000000000000" pitchFamily="50" charset="-128"/>
                  <a:ea typeface="HG丸ｺﾞｼｯｸM-PRO" panose="020F0600000000000000" pitchFamily="50" charset="-128"/>
                </a:rPr>
                <a:t>いて一緒に評価し、意欲</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を高めた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11" name="グループ化 10"/>
          <p:cNvGrpSpPr/>
          <p:nvPr/>
        </p:nvGrpSpPr>
        <p:grpSpPr>
          <a:xfrm>
            <a:off x="2819687" y="1733357"/>
            <a:ext cx="3198432" cy="3050928"/>
            <a:chOff x="3759582" y="1733355"/>
            <a:chExt cx="4264576" cy="3050928"/>
          </a:xfrm>
        </p:grpSpPr>
        <p:sp>
          <p:nvSpPr>
            <p:cNvPr id="6" name="テキスト ボックス 5"/>
            <p:cNvSpPr txBox="1"/>
            <p:nvPr/>
          </p:nvSpPr>
          <p:spPr>
            <a:xfrm>
              <a:off x="4627417" y="4137952"/>
              <a:ext cx="2202873" cy="646331"/>
            </a:xfrm>
            <a:prstGeom prst="rect">
              <a:avLst/>
            </a:prstGeom>
            <a:solidFill>
              <a:srgbClr val="FF0000">
                <a:alpha val="30000"/>
              </a:srgbClr>
            </a:solidFill>
            <a:ln>
              <a:solidFill>
                <a:srgbClr val="FF0000"/>
              </a:solidFill>
            </a:ln>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学校で共通の約束</a:t>
              </a:r>
            </a:p>
          </p:txBody>
        </p:sp>
        <p:pic>
          <p:nvPicPr>
            <p:cNvPr id="7" name="図 6"/>
            <p:cNvPicPr>
              <a:picLocks noChangeAspect="1"/>
            </p:cNvPicPr>
            <p:nvPr/>
          </p:nvPicPr>
          <p:blipFill>
            <a:blip r:embed="rId5"/>
            <a:stretch>
              <a:fillRect/>
            </a:stretch>
          </p:blipFill>
          <p:spPr>
            <a:xfrm rot="5400000">
              <a:off x="3484479" y="2008458"/>
              <a:ext cx="2200823" cy="1650617"/>
            </a:xfrm>
            <a:prstGeom prst="rect">
              <a:avLst/>
            </a:prstGeom>
          </p:spPr>
        </p:pic>
        <p:pic>
          <p:nvPicPr>
            <p:cNvPr id="8" name="図 7"/>
            <p:cNvPicPr>
              <a:picLocks noChangeAspect="1"/>
            </p:cNvPicPr>
            <p:nvPr/>
          </p:nvPicPr>
          <p:blipFill>
            <a:blip r:embed="rId6"/>
            <a:stretch>
              <a:fillRect/>
            </a:stretch>
          </p:blipFill>
          <p:spPr>
            <a:xfrm rot="5400000">
              <a:off x="5963650" y="1556136"/>
              <a:ext cx="1733281" cy="2387735"/>
            </a:xfrm>
            <a:prstGeom prst="rect">
              <a:avLst/>
            </a:prstGeom>
          </p:spPr>
        </p:pic>
        <p:cxnSp>
          <p:nvCxnSpPr>
            <p:cNvPr id="12" name="直線矢印コネクタ 11"/>
            <p:cNvCxnSpPr>
              <a:stCxn id="6" idx="0"/>
            </p:cNvCxnSpPr>
            <p:nvPr/>
          </p:nvCxnSpPr>
          <p:spPr>
            <a:xfrm flipH="1" flipV="1">
              <a:off x="4914902" y="3934178"/>
              <a:ext cx="813952" cy="2037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0"/>
              <a:endCxn id="8" idx="3"/>
            </p:cNvCxnSpPr>
            <p:nvPr/>
          </p:nvCxnSpPr>
          <p:spPr>
            <a:xfrm flipV="1">
              <a:off x="5728854" y="3616644"/>
              <a:ext cx="1101436" cy="5213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356396" y="200326"/>
            <a:ext cx="4215604" cy="830997"/>
          </a:xfrm>
          <a:prstGeom prst="rect">
            <a:avLst/>
          </a:prstGeom>
          <a:solidFill>
            <a:srgbClr val="FF0000">
              <a:alpha val="40000"/>
            </a:srgbClr>
          </a:solidFill>
          <a:ln w="50800">
            <a:solidFill>
              <a:srgbClr val="FF0000"/>
            </a:solidFill>
          </a:ln>
        </p:spPr>
        <p:txBody>
          <a:bodyPr wrap="square" rtlCol="0">
            <a:spAutoFit/>
          </a:bodyPr>
          <a:lstStyle/>
          <a:p>
            <a:endPar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➂姿勢保持支援器具等の活用</a:t>
            </a:r>
            <a:endParaRPr lang="ja-JP" altLang="en-US" sz="2400" b="1" dirty="0">
              <a:latin typeface="HG丸ｺﾞｼｯｸM-PRO" panose="020F0600000000000000" pitchFamily="50" charset="-128"/>
              <a:ea typeface="HG丸ｺﾞｼｯｸM-PRO" panose="020F0600000000000000" pitchFamily="50" charset="-128"/>
            </a:endParaRPr>
          </a:p>
          <a:p>
            <a:endParaRPr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1"/>
          <p:cNvSpPr>
            <a:spLocks noGrp="1"/>
          </p:cNvSpPr>
          <p:nvPr>
            <p:ph type="sldNum" sz="quarter" idx="12"/>
          </p:nvPr>
        </p:nvSpPr>
        <p:spPr>
          <a:xfrm>
            <a:off x="6832600" y="6492875"/>
            <a:ext cx="2311400" cy="365125"/>
          </a:xfrm>
        </p:spPr>
        <p:txBody>
          <a:bodyPr/>
          <a:lstStyle/>
          <a:p>
            <a:fld id="{1D595652-31D7-4670-AF3F-4B573AC77023}" type="slidenum">
              <a:rPr kumimoji="1" lang="ja-JP" altLang="en-US" smtClean="0"/>
              <a:pPr/>
              <a:t>12</a:t>
            </a:fld>
            <a:endParaRPr kumimoji="1" lang="ja-JP" altLang="en-US"/>
          </a:p>
        </p:txBody>
      </p:sp>
    </p:spTree>
    <p:extLst>
      <p:ext uri="{BB962C8B-B14F-4D97-AF65-F5344CB8AC3E}">
        <p14:creationId xmlns:p14="http://schemas.microsoft.com/office/powerpoint/2010/main" val="3384160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1772816"/>
            <a:ext cx="7528637" cy="461665"/>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①代金作り</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算数・金銭</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の指導のための視覚的教具</a:t>
            </a:r>
          </a:p>
        </p:txBody>
      </p:sp>
      <p:sp>
        <p:nvSpPr>
          <p:cNvPr id="7" name="角丸四角形吹き出し 6"/>
          <p:cNvSpPr/>
          <p:nvPr/>
        </p:nvSpPr>
        <p:spPr>
          <a:xfrm>
            <a:off x="395536" y="5517232"/>
            <a:ext cx="8208911" cy="1224136"/>
          </a:xfrm>
          <a:prstGeom prst="wedgeRoundRectCallout">
            <a:avLst>
              <a:gd name="adj1" fmla="val 149"/>
              <a:gd name="adj2" fmla="val -132945"/>
              <a:gd name="adj3" fmla="val 16667"/>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・代金作りには、「ちょうど」「おおめ</a:t>
            </a:r>
            <a:r>
              <a:rPr lang="en-US" altLang="ja-JP"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a:solidFill>
                  <a:prstClr val="black"/>
                </a:solidFill>
                <a:latin typeface="HG丸ｺﾞｼｯｸM-PRO" panose="020F0600000000000000" pitchFamily="50" charset="-128"/>
                <a:ea typeface="HG丸ｺﾞｼｯｸM-PRO" panose="020F0600000000000000" pitchFamily="50" charset="-128"/>
              </a:rPr>
              <a:t>百円単位・十円単位</a:t>
            </a:r>
            <a:r>
              <a:rPr lang="en-US" altLang="ja-JP"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a:solidFill>
                  <a:prstClr val="black"/>
                </a:solidFill>
                <a:latin typeface="HG丸ｺﾞｼｯｸM-PRO" panose="020F0600000000000000" pitchFamily="50" charset="-128"/>
                <a:ea typeface="HG丸ｺﾞｼｯｸM-PRO" panose="020F0600000000000000" pitchFamily="50" charset="-128"/>
              </a:rPr>
              <a:t>」の作り方</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が</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ある</a:t>
            </a:r>
            <a:r>
              <a:rPr lang="ja-JP" altLang="en-US" b="1" dirty="0">
                <a:solidFill>
                  <a:prstClr val="black"/>
                </a:solidFill>
                <a:latin typeface="HG丸ｺﾞｼｯｸM-PRO" panose="020F0600000000000000" pitchFamily="50" charset="-128"/>
                <a:ea typeface="HG丸ｺﾞｼｯｸM-PRO" panose="020F0600000000000000" pitchFamily="50" charset="-128"/>
              </a:rPr>
              <a:t>ことを</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絵と</a:t>
            </a:r>
            <a:r>
              <a:rPr lang="ja-JP" altLang="en-US" b="1" dirty="0">
                <a:solidFill>
                  <a:prstClr val="black"/>
                </a:solidFill>
                <a:latin typeface="HG丸ｺﾞｼｯｸM-PRO" panose="020F0600000000000000" pitchFamily="50" charset="-128"/>
                <a:ea typeface="HG丸ｺﾞｼｯｸM-PRO" panose="020F0600000000000000" pitchFamily="50" charset="-128"/>
              </a:rPr>
              <a:t>図を使って知らせたのち、実際の硬貨を使用して作る</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指導</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を</a:t>
            </a:r>
            <a:r>
              <a:rPr lang="ja-JP" altLang="en-US" b="1" dirty="0">
                <a:solidFill>
                  <a:prstClr val="black"/>
                </a:solidFill>
                <a:latin typeface="HG丸ｺﾞｼｯｸM-PRO" panose="020F0600000000000000" pitchFamily="50" charset="-128"/>
                <a:ea typeface="HG丸ｺﾞｼｯｸM-PRO" panose="020F0600000000000000" pitchFamily="50" charset="-128"/>
              </a:rPr>
              <a:t>繰り返した</a:t>
            </a:r>
          </a:p>
          <a:p>
            <a:r>
              <a:rPr lang="ja-JP" altLang="en-US" b="1" dirty="0">
                <a:solidFill>
                  <a:prstClr val="black"/>
                </a:solidFill>
                <a:latin typeface="HG丸ｺﾞｼｯｸM-PRO" panose="020F0600000000000000" pitchFamily="50" charset="-128"/>
                <a:ea typeface="HG丸ｺﾞｼｯｸM-PRO" panose="020F0600000000000000" pitchFamily="50" charset="-128"/>
              </a:rPr>
              <a:t>・求められている金額と、持っている金種と数を見比べ</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、適切</a:t>
            </a:r>
            <a:r>
              <a:rPr lang="ja-JP" altLang="en-US" b="1" dirty="0">
                <a:solidFill>
                  <a:prstClr val="black"/>
                </a:solidFill>
                <a:latin typeface="HG丸ｺﾞｼｯｸM-PRO" panose="020F0600000000000000" pitchFamily="50" charset="-128"/>
                <a:ea typeface="HG丸ｺﾞｼｯｸM-PRO" panose="020F0600000000000000" pitchFamily="50" charset="-128"/>
              </a:rPr>
              <a:t>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揃えられた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54000" y="253644"/>
            <a:ext cx="8712968" cy="1384995"/>
          </a:xfrm>
          <a:prstGeom prst="rect">
            <a:avLst/>
          </a:prstGeom>
          <a:solidFill>
            <a:srgbClr val="FF0000">
              <a:alpha val="40000"/>
            </a:srgbClr>
          </a:solidFill>
          <a:ln w="50800">
            <a:solidFill>
              <a:srgbClr val="FF0000"/>
            </a:solidFill>
          </a:ln>
        </p:spPr>
        <p:txBody>
          <a:bodyPr wrap="square" rtlCol="0">
            <a:spAutoFit/>
          </a:bodyPr>
          <a:lstStyle/>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○指導内容の分析と段階的な指導ステップの検討</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endPar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○「視覚化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見える化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」「操作化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a:latin typeface="HG丸ｺﾞｼｯｸM-PRO" panose="020F0600000000000000" pitchFamily="50" charset="-128"/>
                <a:ea typeface="HG丸ｺﾞｼｯｸM-PRO" panose="020F0600000000000000" pitchFamily="50" charset="-128"/>
                <a:cs typeface="Times New Roman"/>
              </a:rPr>
              <a:t>操作</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の簡便化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a:t>
            </a:r>
          </a:p>
          <a:p>
            <a:pPr indent="139700" algn="just">
              <a:spcAft>
                <a:spcPts val="0"/>
              </a:spcAft>
            </a:pPr>
            <a:r>
              <a:rPr lang="ja-JP" altLang="en-US" sz="2800" b="1" kern="100" dirty="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等を考慮した教材・教具の開発</a:t>
            </a:r>
            <a:endParaRPr lang="ja-JP" altLang="ja-JP" sz="1200" b="1" kern="100" dirty="0">
              <a:effectLst/>
              <a:latin typeface="HG丸ｺﾞｼｯｸM-PRO" panose="020F0600000000000000" pitchFamily="50" charset="-128"/>
              <a:ea typeface="HG丸ｺﾞｼｯｸM-PRO" panose="020F0600000000000000" pitchFamily="50" charset="-128"/>
              <a:cs typeface="Times New Roman"/>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8177" y="4241506"/>
            <a:ext cx="2946263" cy="106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676818"/>
            <a:ext cx="3306303" cy="144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618811"/>
            <a:ext cx="3021856" cy="26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95536" y="2234481"/>
            <a:ext cx="2160240"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代金の支払い方図</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211960" y="2263274"/>
            <a:ext cx="1728961" cy="369332"/>
          </a:xfrm>
          <a:prstGeom prst="rect">
            <a:avLst/>
          </a:prstGeom>
          <a:noFill/>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代金支払い表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7020272" y="3753039"/>
            <a:ext cx="1728961" cy="369332"/>
          </a:xfrm>
          <a:prstGeom prst="rect">
            <a:avLst/>
          </a:prstGeom>
          <a:noFill/>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財布の変化</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6" name="スライド番号プレースホルダー 1"/>
          <p:cNvSpPr>
            <a:spLocks noGrp="1"/>
          </p:cNvSpPr>
          <p:nvPr>
            <p:ph type="sldNum" sz="quarter" idx="12"/>
          </p:nvPr>
        </p:nvSpPr>
        <p:spPr>
          <a:xfrm>
            <a:off x="6624457" y="6376243"/>
            <a:ext cx="2311400" cy="365125"/>
          </a:xfrm>
        </p:spPr>
        <p:txBody>
          <a:bodyPr/>
          <a:lstStyle/>
          <a:p>
            <a:fld id="{1D595652-31D7-4670-AF3F-4B573AC77023}" type="slidenum">
              <a:rPr kumimoji="1" lang="ja-JP" altLang="en-US" smtClean="0"/>
              <a:pPr/>
              <a:t>13</a:t>
            </a:fld>
            <a:endParaRPr kumimoji="1" lang="ja-JP" altLang="en-US"/>
          </a:p>
        </p:txBody>
      </p:sp>
    </p:spTree>
    <p:extLst>
      <p:ext uri="{BB962C8B-B14F-4D97-AF65-F5344CB8AC3E}">
        <p14:creationId xmlns:p14="http://schemas.microsoft.com/office/powerpoint/2010/main" val="381768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75047"/>
            <a:ext cx="8136904" cy="461665"/>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②前後</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の時刻</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算数・時刻時間</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の指導のための視覚的教具</a:t>
            </a:r>
          </a:p>
        </p:txBody>
      </p:sp>
      <p:sp>
        <p:nvSpPr>
          <p:cNvPr id="5" name="角丸四角形吹き出し 4"/>
          <p:cNvSpPr/>
          <p:nvPr/>
        </p:nvSpPr>
        <p:spPr>
          <a:xfrm>
            <a:off x="5868144" y="1436636"/>
            <a:ext cx="2664296" cy="5114675"/>
          </a:xfrm>
          <a:prstGeom prst="wedgeRoundRectCallout">
            <a:avLst>
              <a:gd name="adj1" fmla="val -84310"/>
              <a:gd name="adj2" fmla="val 5626"/>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・前後の時刻に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つい</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て、長針</a:t>
            </a:r>
            <a:r>
              <a:rPr lang="ja-JP" altLang="en-US" b="1" dirty="0">
                <a:solidFill>
                  <a:prstClr val="black"/>
                </a:solidFill>
                <a:latin typeface="HG丸ｺﾞｼｯｸM-PRO" panose="020F0600000000000000" pitchFamily="50" charset="-128"/>
                <a:ea typeface="HG丸ｺﾞｼｯｸM-PRO" panose="020F0600000000000000" pitchFamily="50" charset="-128"/>
              </a:rPr>
              <a:t>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動く方</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向を「右」「</a:t>
            </a:r>
            <a:r>
              <a:rPr lang="ja-JP" altLang="en-US" b="1" dirty="0">
                <a:solidFill>
                  <a:prstClr val="black"/>
                </a:solidFill>
                <a:latin typeface="HG丸ｺﾞｼｯｸM-PRO" panose="020F0600000000000000" pitchFamily="50" charset="-128"/>
                <a:ea typeface="HG丸ｺﾞｼｯｸM-PRO" panose="020F0600000000000000" pitchFamily="50" charset="-128"/>
              </a:rPr>
              <a:t>左</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の</a:t>
            </a:r>
            <a:r>
              <a:rPr lang="ja-JP" altLang="en-US" b="1" dirty="0">
                <a:solidFill>
                  <a:prstClr val="black"/>
                </a:solidFill>
                <a:latin typeface="HG丸ｺﾞｼｯｸM-PRO" panose="020F0600000000000000" pitchFamily="50" charset="-128"/>
                <a:ea typeface="HG丸ｺﾞｼｯｸM-PRO" panose="020F0600000000000000" pitchFamily="50" charset="-128"/>
              </a:rPr>
              <a:t>矢印</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で示し、模</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擬時計を一緒に操</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作しながら</a:t>
            </a:r>
            <a:r>
              <a:rPr lang="ja-JP" altLang="en-US" b="1" dirty="0">
                <a:solidFill>
                  <a:prstClr val="black"/>
                </a:solidFill>
                <a:latin typeface="HG丸ｺﾞｼｯｸM-PRO" panose="020F0600000000000000" pitchFamily="50" charset="-128"/>
                <a:ea typeface="HG丸ｺﾞｼｯｸM-PRO" panose="020F0600000000000000" pitchFamily="50" charset="-128"/>
              </a:rPr>
              <a:t>指導</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し</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○時間「</a:t>
            </a:r>
            <a:r>
              <a:rPr lang="ja-JP" altLang="en-US" b="1" dirty="0">
                <a:solidFill>
                  <a:prstClr val="black"/>
                </a:solidFill>
                <a:latin typeface="HG丸ｺﾞｼｯｸM-PRO" panose="020F0600000000000000" pitchFamily="50" charset="-128"/>
                <a:ea typeface="HG丸ｺﾞｼｯｸM-PRO" panose="020F0600000000000000" pitchFamily="50" charset="-128"/>
              </a:rPr>
              <a:t>後</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」か</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ら</a:t>
            </a:r>
            <a:r>
              <a:rPr lang="ja-JP" altLang="en-US" b="1" dirty="0">
                <a:solidFill>
                  <a:prstClr val="black"/>
                </a:solidFill>
                <a:latin typeface="HG丸ｺﾞｼｯｸM-PRO" panose="020F0600000000000000" pitchFamily="50" charset="-128"/>
                <a:ea typeface="HG丸ｺﾞｼｯｸM-PRO" panose="020F0600000000000000" pitchFamily="50" charset="-128"/>
              </a:rPr>
              <a:t>始め、分</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単位へ</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と指導</a:t>
            </a:r>
            <a:r>
              <a:rPr lang="ja-JP" altLang="en-US" b="1" dirty="0">
                <a:solidFill>
                  <a:prstClr val="black"/>
                </a:solidFill>
                <a:latin typeface="HG丸ｺﾞｼｯｸM-PRO" panose="020F0600000000000000" pitchFamily="50" charset="-128"/>
                <a:ea typeface="HG丸ｺﾞｼｯｸM-PRO" panose="020F0600000000000000" pitchFamily="50" charset="-128"/>
              </a:rPr>
              <a:t>を</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進めると</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「○時△</a:t>
            </a:r>
            <a:r>
              <a:rPr lang="ja-JP" altLang="en-US" b="1" dirty="0">
                <a:solidFill>
                  <a:prstClr val="black"/>
                </a:solidFill>
                <a:latin typeface="HG丸ｺﾞｼｯｸM-PRO" panose="020F0600000000000000" pitchFamily="50" charset="-128"/>
                <a:ea typeface="HG丸ｺﾞｼｯｸM-PRO" panose="020F0600000000000000" pitchFamily="50" charset="-128"/>
              </a:rPr>
              <a:t>分の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２０</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分後 </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a:solidFill>
                  <a:prstClr val="black"/>
                </a:solidFill>
                <a:latin typeface="HG丸ｺﾞｼｯｸM-PRO" panose="020F0600000000000000" pitchFamily="50" charset="-128"/>
                <a:ea typeface="HG丸ｺﾞｼｯｸM-PRO" panose="020F0600000000000000" pitchFamily="50" charset="-128"/>
              </a:rPr>
              <a:t>前</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」の</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問いに</a:t>
            </a:r>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自分で模</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擬時計</a:t>
            </a:r>
            <a:r>
              <a:rPr lang="ja-JP" altLang="en-US" b="1" dirty="0">
                <a:solidFill>
                  <a:prstClr val="black"/>
                </a:solidFill>
                <a:latin typeface="HG丸ｺﾞｼｯｸM-PRO" panose="020F0600000000000000" pitchFamily="50" charset="-128"/>
                <a:ea typeface="HG丸ｺﾞｼｯｸM-PRO" panose="020F0600000000000000" pitchFamily="50" charset="-128"/>
              </a:rPr>
              <a:t>を動かして</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a:solidFill>
                  <a:prstClr val="black"/>
                </a:solidFill>
                <a:latin typeface="HG丸ｺﾞｼｯｸM-PRO" panose="020F0600000000000000" pitchFamily="50" charset="-128"/>
                <a:ea typeface="HG丸ｺﾞｼｯｸM-PRO" panose="020F0600000000000000" pitchFamily="50" charset="-128"/>
              </a:rPr>
              <a:t>時▲分です</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」と</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答えられるように</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なった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4626854"/>
            <a:ext cx="3384376" cy="204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矢印 6"/>
          <p:cNvSpPr/>
          <p:nvPr/>
        </p:nvSpPr>
        <p:spPr>
          <a:xfrm>
            <a:off x="2843808" y="4221088"/>
            <a:ext cx="648072" cy="405765"/>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158" y="908720"/>
            <a:ext cx="33829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14</a:t>
            </a:fld>
            <a:endParaRPr kumimoji="1" lang="ja-JP" altLang="en-US"/>
          </a:p>
        </p:txBody>
      </p:sp>
    </p:spTree>
    <p:extLst>
      <p:ext uri="{BB962C8B-B14F-4D97-AF65-F5344CB8AC3E}">
        <p14:creationId xmlns:p14="http://schemas.microsoft.com/office/powerpoint/2010/main" val="346157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6227" y="332656"/>
            <a:ext cx="8612304" cy="830997"/>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➂文章</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題の意味理解と立式</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算数・数と計算</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の指導のため</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の</a:t>
            </a:r>
          </a:p>
          <a:p>
            <a:r>
              <a:rPr lang="ja-JP" altLang="en-US" sz="2400" b="1" dirty="0">
                <a:solidFill>
                  <a:srgbClr val="0070C0"/>
                </a:solidFill>
                <a:latin typeface="HG丸ｺﾞｼｯｸM-PRO" panose="020F0600000000000000" pitchFamily="50" charset="-128"/>
                <a:ea typeface="HG丸ｺﾞｼｯｸM-PRO" panose="020F0600000000000000" pitchFamily="50" charset="-128"/>
              </a:rPr>
              <a:t> </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  視覚的</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教具</a:t>
            </a:r>
          </a:p>
        </p:txBody>
      </p:sp>
      <p:grpSp>
        <p:nvGrpSpPr>
          <p:cNvPr id="8" name="グループ化 7"/>
          <p:cNvGrpSpPr/>
          <p:nvPr/>
        </p:nvGrpSpPr>
        <p:grpSpPr>
          <a:xfrm>
            <a:off x="276227" y="1556792"/>
            <a:ext cx="4042451" cy="4487631"/>
            <a:chOff x="368300" y="1655878"/>
            <a:chExt cx="5389935" cy="4487631"/>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00" y="1655878"/>
              <a:ext cx="5389935" cy="4042451"/>
            </a:xfrm>
            <a:prstGeom prst="rect">
              <a:avLst/>
            </a:prstGeom>
          </p:spPr>
        </p:pic>
        <p:sp>
          <p:nvSpPr>
            <p:cNvPr id="3" name="テキスト ボックス 2"/>
            <p:cNvSpPr txBox="1"/>
            <p:nvPr/>
          </p:nvSpPr>
          <p:spPr>
            <a:xfrm>
              <a:off x="1430504" y="5774177"/>
              <a:ext cx="3265524" cy="369332"/>
            </a:xfrm>
            <a:prstGeom prst="rect">
              <a:avLst/>
            </a:prstGeom>
            <a:noFill/>
          </p:spPr>
          <p:txBody>
            <a:bodyPr wrap="square" rtlCol="0">
              <a:spAutoFit/>
            </a:bodyP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文章題キーワード表</a:t>
              </a:r>
            </a:p>
          </p:txBody>
        </p:sp>
      </p:grpSp>
      <p:grpSp>
        <p:nvGrpSpPr>
          <p:cNvPr id="9" name="グループ化 8"/>
          <p:cNvGrpSpPr/>
          <p:nvPr/>
        </p:nvGrpSpPr>
        <p:grpSpPr>
          <a:xfrm>
            <a:off x="4644008" y="1556792"/>
            <a:ext cx="4076319" cy="4464298"/>
            <a:chOff x="6192008" y="1622010"/>
            <a:chExt cx="5435092" cy="4464298"/>
          </a:xfrm>
        </p:grpSpPr>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2008" y="1622010"/>
              <a:ext cx="5435092" cy="4076319"/>
            </a:xfrm>
            <a:prstGeom prst="rect">
              <a:avLst/>
            </a:prstGeom>
          </p:spPr>
        </p:pic>
        <p:sp>
          <p:nvSpPr>
            <p:cNvPr id="7" name="テキスト ボックス 6"/>
            <p:cNvSpPr txBox="1"/>
            <p:nvPr/>
          </p:nvSpPr>
          <p:spPr>
            <a:xfrm>
              <a:off x="6576051" y="5716976"/>
              <a:ext cx="4704521" cy="369332"/>
            </a:xfrm>
            <a:prstGeom prst="rect">
              <a:avLst/>
            </a:prstGeom>
            <a:noFill/>
          </p:spPr>
          <p:txBody>
            <a:bodyPr wrap="square" rtlCol="0">
              <a:spAutoFit/>
            </a:bodyP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意味理解のためのヒントカード</a:t>
              </a:r>
            </a:p>
          </p:txBody>
        </p:sp>
      </p:grpSp>
      <p:sp>
        <p:nvSpPr>
          <p:cNvPr id="10"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15</a:t>
            </a:fld>
            <a:endParaRPr kumimoji="1" lang="ja-JP" altLang="en-US"/>
          </a:p>
        </p:txBody>
      </p:sp>
    </p:spTree>
    <p:extLst>
      <p:ext uri="{BB962C8B-B14F-4D97-AF65-F5344CB8AC3E}">
        <p14:creationId xmlns:p14="http://schemas.microsoft.com/office/powerpoint/2010/main" val="271755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251520" y="620688"/>
            <a:ext cx="8556410" cy="971468"/>
            <a:chOff x="1050372" y="995168"/>
            <a:chExt cx="9214496" cy="971468"/>
          </a:xfrm>
        </p:grpSpPr>
        <p:sp>
          <p:nvSpPr>
            <p:cNvPr id="5" name="テキスト ボックス 4"/>
            <p:cNvSpPr txBox="1"/>
            <p:nvPr/>
          </p:nvSpPr>
          <p:spPr>
            <a:xfrm>
              <a:off x="1050372" y="995168"/>
              <a:ext cx="9214496" cy="461665"/>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➃文章</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題の意味理解と立式</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算数・数と計算</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の指導ステップ</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304499" y="1504971"/>
              <a:ext cx="8783225" cy="461665"/>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引き算</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求差</a:t>
              </a:r>
              <a:r>
                <a:rPr lang="en-US" altLang="ja-JP" sz="2400" b="1" dirty="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」の指導のためのプリント</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教材－</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grpSp>
      <p:grpSp>
        <p:nvGrpSpPr>
          <p:cNvPr id="18" name="グループ化 17"/>
          <p:cNvGrpSpPr/>
          <p:nvPr/>
        </p:nvGrpSpPr>
        <p:grpSpPr>
          <a:xfrm>
            <a:off x="323528" y="2348880"/>
            <a:ext cx="2520992" cy="3770101"/>
            <a:chOff x="593655" y="2168574"/>
            <a:chExt cx="3361323" cy="3770101"/>
          </a:xfrm>
        </p:grpSpPr>
        <p:grpSp>
          <p:nvGrpSpPr>
            <p:cNvPr id="13" name="グループ化 12"/>
            <p:cNvGrpSpPr/>
            <p:nvPr/>
          </p:nvGrpSpPr>
          <p:grpSpPr>
            <a:xfrm>
              <a:off x="593655" y="2168574"/>
              <a:ext cx="3361323" cy="3770101"/>
              <a:chOff x="593655" y="2168574"/>
              <a:chExt cx="3361323" cy="3770101"/>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656" y="2168574"/>
                <a:ext cx="3361322" cy="2520992"/>
              </a:xfrm>
              <a:prstGeom prst="rect">
                <a:avLst/>
              </a:prstGeom>
            </p:spPr>
          </p:pic>
          <p:sp>
            <p:nvSpPr>
              <p:cNvPr id="9" name="テキスト ボックス 8"/>
              <p:cNvSpPr txBox="1"/>
              <p:nvPr/>
            </p:nvSpPr>
            <p:spPr>
              <a:xfrm>
                <a:off x="593655" y="5015345"/>
                <a:ext cx="3361323" cy="923330"/>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求める部分を予め示したプリントの図を見て立式する</a:t>
                </a:r>
              </a:p>
            </p:txBody>
          </p:sp>
        </p:grpSp>
        <p:cxnSp>
          <p:nvCxnSpPr>
            <p:cNvPr id="16" name="直線矢印コネクタ 15"/>
            <p:cNvCxnSpPr/>
            <p:nvPr/>
          </p:nvCxnSpPr>
          <p:spPr>
            <a:xfrm flipV="1">
              <a:off x="2050473" y="3214255"/>
              <a:ext cx="124691" cy="16209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2922822" y="2358322"/>
            <a:ext cx="2794559" cy="3760659"/>
            <a:chOff x="4059382" y="2136267"/>
            <a:chExt cx="3726078" cy="3760659"/>
          </a:xfrm>
        </p:grpSpPr>
        <p:grpSp>
          <p:nvGrpSpPr>
            <p:cNvPr id="14" name="グループ化 13"/>
            <p:cNvGrpSpPr/>
            <p:nvPr/>
          </p:nvGrpSpPr>
          <p:grpSpPr>
            <a:xfrm>
              <a:off x="4059382" y="2136267"/>
              <a:ext cx="3726078" cy="3760659"/>
              <a:chOff x="4059382" y="2136267"/>
              <a:chExt cx="3726078" cy="3760659"/>
            </a:xfrm>
          </p:grpSpPr>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9119" y="2136267"/>
                <a:ext cx="3396341" cy="2547256"/>
              </a:xfrm>
              <a:prstGeom prst="rect">
                <a:avLst/>
              </a:prstGeom>
            </p:spPr>
          </p:pic>
          <p:sp>
            <p:nvSpPr>
              <p:cNvPr id="4" name="右矢印 3"/>
              <p:cNvSpPr/>
              <p:nvPr/>
            </p:nvSpPr>
            <p:spPr>
              <a:xfrm>
                <a:off x="4059382" y="3214255"/>
                <a:ext cx="221673"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テキスト ボックス 9"/>
              <p:cNvSpPr txBox="1"/>
              <p:nvPr/>
            </p:nvSpPr>
            <p:spPr>
              <a:xfrm>
                <a:off x="4389119" y="4973596"/>
                <a:ext cx="3396341" cy="923330"/>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求める部分をプリントの図に示さず、自分で書き加えて立式する</a:t>
                </a:r>
              </a:p>
            </p:txBody>
          </p:sp>
        </p:grpSp>
        <p:cxnSp>
          <p:nvCxnSpPr>
            <p:cNvPr id="17" name="直線矢印コネクタ 16"/>
            <p:cNvCxnSpPr/>
            <p:nvPr/>
          </p:nvCxnSpPr>
          <p:spPr>
            <a:xfrm flipV="1">
              <a:off x="6816437" y="3318164"/>
              <a:ext cx="124691" cy="16209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5845043" y="2374565"/>
            <a:ext cx="2841173" cy="3760659"/>
            <a:chOff x="7955676" y="2136267"/>
            <a:chExt cx="3788230" cy="3760659"/>
          </a:xfrm>
        </p:grpSpPr>
        <p:sp>
          <p:nvSpPr>
            <p:cNvPr id="8" name="右矢印 7"/>
            <p:cNvSpPr/>
            <p:nvPr/>
          </p:nvSpPr>
          <p:spPr>
            <a:xfrm>
              <a:off x="7955676" y="3214255"/>
              <a:ext cx="221673"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 name="テキスト ボックス 10"/>
            <p:cNvSpPr txBox="1"/>
            <p:nvPr/>
          </p:nvSpPr>
          <p:spPr>
            <a:xfrm>
              <a:off x="8347564" y="4973596"/>
              <a:ext cx="3396341" cy="923330"/>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プリントに図を示さず、図を想起しながら立式する</a:t>
              </a:r>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7565" y="2136267"/>
              <a:ext cx="3396341" cy="2547256"/>
            </a:xfrm>
            <a:prstGeom prst="rect">
              <a:avLst/>
            </a:prstGeom>
          </p:spPr>
        </p:pic>
      </p:grpSp>
      <p:sp>
        <p:nvSpPr>
          <p:cNvPr id="21"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16</a:t>
            </a:fld>
            <a:endParaRPr kumimoji="1" lang="ja-JP" altLang="en-US"/>
          </a:p>
        </p:txBody>
      </p:sp>
    </p:spTree>
    <p:extLst>
      <p:ext uri="{BB962C8B-B14F-4D97-AF65-F5344CB8AC3E}">
        <p14:creationId xmlns:p14="http://schemas.microsoft.com/office/powerpoint/2010/main" val="182262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76830" y="1891497"/>
            <a:ext cx="1860641" cy="400110"/>
          </a:xfrm>
          <a:prstGeom prst="rect">
            <a:avLst/>
          </a:prstGeom>
          <a:noFill/>
        </p:spPr>
        <p:txBody>
          <a:bodyPr wrap="square" rtlCol="0">
            <a:spAutoFit/>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自画像</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344495" y="4699809"/>
            <a:ext cx="2619993" cy="954107"/>
          </a:xfrm>
          <a:prstGeom prst="rect">
            <a:avLst/>
          </a:prstGeom>
          <a:noFill/>
          <a:ln w="50800">
            <a:solidFill>
              <a:srgbClr val="00B0F0"/>
            </a:solidFill>
          </a:ln>
        </p:spPr>
        <p:txBody>
          <a:bodyPr wrap="square" rtlCol="0">
            <a:spAutoFit/>
          </a:bodyPr>
          <a:lstStyle/>
          <a:p>
            <a:pPr>
              <a:buNone/>
            </a:pP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場の状況を把握すること</a:t>
            </a:r>
            <a:r>
              <a:rPr lang="ja-JP" altLang="en-US" sz="1400" dirty="0" smtClean="0">
                <a:latin typeface="HG丸ｺﾞｼｯｸM-PRO" panose="020F0600000000000000" pitchFamily="50" charset="-128"/>
                <a:ea typeface="HG丸ｺﾞｼｯｸM-PRO" panose="020F0600000000000000" pitchFamily="50" charset="-128"/>
              </a:rPr>
              <a:t>が</a:t>
            </a:r>
          </a:p>
          <a:p>
            <a:pPr>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苦手</a:t>
            </a:r>
            <a:endParaRPr lang="en-US" altLang="ja-JP" sz="1400" dirty="0">
              <a:latin typeface="HG丸ｺﾞｼｯｸM-PRO" panose="020F0600000000000000" pitchFamily="50" charset="-128"/>
              <a:ea typeface="HG丸ｺﾞｼｯｸM-PRO" panose="020F0600000000000000" pitchFamily="50" charset="-128"/>
            </a:endParaRPr>
          </a:p>
          <a:p>
            <a:pPr>
              <a:buNone/>
            </a:pPr>
            <a:r>
              <a:rPr lang="ja-JP" altLang="en-US" sz="1400" dirty="0">
                <a:latin typeface="HG丸ｺﾞｼｯｸM-PRO" panose="020F0600000000000000" pitchFamily="50" charset="-128"/>
                <a:ea typeface="HG丸ｺﾞｼｯｸM-PRO" panose="020F0600000000000000" pitchFamily="50" charset="-128"/>
              </a:rPr>
              <a:t>・注意集中が続かない</a:t>
            </a:r>
            <a:endParaRPr lang="en-US" altLang="ja-JP" sz="1400" dirty="0">
              <a:latin typeface="HG丸ｺﾞｼｯｸM-PRO" panose="020F0600000000000000" pitchFamily="50" charset="-128"/>
              <a:ea typeface="HG丸ｺﾞｼｯｸM-PRO" panose="020F0600000000000000" pitchFamily="50" charset="-128"/>
            </a:endParaRPr>
          </a:p>
          <a:p>
            <a:pPr>
              <a:buNone/>
            </a:pPr>
            <a:r>
              <a:rPr lang="ja-JP" altLang="en-US" sz="1400" dirty="0">
                <a:latin typeface="HG丸ｺﾞｼｯｸM-PRO" panose="020F0600000000000000" pitchFamily="50" charset="-128"/>
                <a:ea typeface="HG丸ｺﾞｼｯｸM-PRO" panose="020F0600000000000000" pitchFamily="50" charset="-128"/>
              </a:rPr>
              <a:t>・視覚＞</a:t>
            </a:r>
            <a:r>
              <a:rPr lang="ja-JP" altLang="en-US" sz="1400" dirty="0" smtClean="0">
                <a:latin typeface="HG丸ｺﾞｼｯｸM-PRO" panose="020F0600000000000000" pitchFamily="50" charset="-128"/>
                <a:ea typeface="HG丸ｺﾞｼｯｸM-PRO" panose="020F0600000000000000" pitchFamily="50" charset="-128"/>
              </a:rPr>
              <a:t>聴覚</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95536" y="1311151"/>
            <a:ext cx="5256584" cy="461665"/>
          </a:xfrm>
          <a:prstGeom prst="rect">
            <a:avLst/>
          </a:prstGeom>
          <a:solidFill>
            <a:srgbClr val="FFFF00"/>
          </a:solidFill>
          <a:ln w="38100">
            <a:solidFill>
              <a:srgbClr val="FFC000"/>
            </a:solidFill>
          </a:ln>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おおよその実態及び支援方針の策定</a:t>
            </a:r>
          </a:p>
        </p:txBody>
      </p:sp>
      <p:sp>
        <p:nvSpPr>
          <p:cNvPr id="11" name="左矢印 10"/>
          <p:cNvSpPr/>
          <p:nvPr/>
        </p:nvSpPr>
        <p:spPr>
          <a:xfrm>
            <a:off x="1979712" y="3706798"/>
            <a:ext cx="469711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179512" y="1891497"/>
            <a:ext cx="1800200" cy="4849871"/>
            <a:chOff x="179512" y="1572831"/>
            <a:chExt cx="1800200" cy="4962747"/>
          </a:xfrm>
        </p:grpSpPr>
        <p:sp>
          <p:nvSpPr>
            <p:cNvPr id="10" name="雲 9"/>
            <p:cNvSpPr/>
            <p:nvPr/>
          </p:nvSpPr>
          <p:spPr>
            <a:xfrm>
              <a:off x="179512" y="1572831"/>
              <a:ext cx="1800200" cy="4962747"/>
            </a:xfrm>
            <a:prstGeom prst="cloud">
              <a:avLst/>
            </a:prstGeom>
            <a:solidFill>
              <a:schemeClr val="accent2">
                <a:lumMod val="60000"/>
                <a:lumOff val="4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27584" y="1918573"/>
              <a:ext cx="576064" cy="646331"/>
            </a:xfrm>
            <a:prstGeom prst="rect">
              <a:avLst/>
            </a:prstGeom>
            <a:noFill/>
          </p:spPr>
          <p:txBody>
            <a:bodyPr wrap="square" rtlCol="0">
              <a:spAutoFit/>
            </a:bodyPr>
            <a:lstStyle/>
            <a:p>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夢</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3" name="テキスト ボックス 12"/>
          <p:cNvSpPr txBox="1"/>
          <p:nvPr/>
        </p:nvSpPr>
        <p:spPr>
          <a:xfrm>
            <a:off x="323528" y="2894518"/>
            <a:ext cx="1415772" cy="2910746"/>
          </a:xfrm>
          <a:prstGeom prst="rect">
            <a:avLst/>
          </a:prstGeom>
          <a:noFill/>
        </p:spPr>
        <p:txBody>
          <a:bodyPr vert="eaVert"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一般就労</a:t>
            </a:r>
          </a:p>
          <a:p>
            <a:r>
              <a:rPr kumimoji="1" lang="ja-JP" altLang="en-US" sz="2000" b="1" dirty="0" smtClean="0">
                <a:latin typeface="HG丸ｺﾞｼｯｸM-PRO" panose="020F0600000000000000" pitchFamily="50" charset="-128"/>
                <a:ea typeface="HG丸ｺﾞｼｯｸM-PRO" panose="020F0600000000000000" pitchFamily="50" charset="-128"/>
              </a:rPr>
              <a:t>または</a:t>
            </a:r>
          </a:p>
          <a:p>
            <a:r>
              <a:rPr kumimoji="1" lang="ja-JP" altLang="en-US" sz="2000" b="1" dirty="0" smtClean="0">
                <a:latin typeface="HG丸ｺﾞｼｯｸM-PRO" panose="020F0600000000000000" pitchFamily="50" charset="-128"/>
                <a:ea typeface="HG丸ｺﾞｼｯｸM-PRO" panose="020F0600000000000000" pitchFamily="50" charset="-128"/>
              </a:rPr>
              <a:t>支援付きの一般就労</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000" b="1" dirty="0" smtClean="0">
                <a:latin typeface="HG丸ｺﾞｼｯｸM-PRO" panose="020F0600000000000000" pitchFamily="50" charset="-128"/>
                <a:ea typeface="HG丸ｺﾞｼｯｸM-PRO" panose="020F0600000000000000" pitchFamily="50" charset="-128"/>
              </a:rPr>
              <a:t>ができるように</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nvGrpSpPr>
          <p:cNvPr id="18" name="グループ化 17"/>
          <p:cNvGrpSpPr/>
          <p:nvPr/>
        </p:nvGrpSpPr>
        <p:grpSpPr>
          <a:xfrm>
            <a:off x="4535996" y="1978606"/>
            <a:ext cx="1692188" cy="3569052"/>
            <a:chOff x="4535996" y="1797785"/>
            <a:chExt cx="1692188" cy="3569052"/>
          </a:xfrm>
        </p:grpSpPr>
        <p:sp>
          <p:nvSpPr>
            <p:cNvPr id="5" name="テキスト ボックス 4"/>
            <p:cNvSpPr txBox="1"/>
            <p:nvPr/>
          </p:nvSpPr>
          <p:spPr>
            <a:xfrm>
              <a:off x="4535996" y="2227516"/>
              <a:ext cx="1692188" cy="3139321"/>
            </a:xfrm>
            <a:prstGeom prst="rect">
              <a:avLst/>
            </a:prstGeom>
            <a:solidFill>
              <a:schemeClr val="bg1"/>
            </a:solidFill>
            <a:ln>
              <a:solidFill>
                <a:schemeClr val="tx1"/>
              </a:solidFill>
            </a:ln>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・複雑な指示</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にもある程</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度従える</a:t>
              </a:r>
            </a:p>
            <a:p>
              <a:r>
                <a:rPr lang="ja-JP" altLang="en-US" dirty="0" smtClean="0">
                  <a:latin typeface="HG丸ｺﾞｼｯｸM-PRO" panose="020F0600000000000000" pitchFamily="50" charset="-128"/>
                  <a:ea typeface="HG丸ｺﾞｼｯｸM-PRO" panose="020F0600000000000000" pitchFamily="50" charset="-128"/>
                </a:rPr>
                <a:t>・短時間で</a:t>
              </a:r>
              <a:r>
                <a:rPr lang="ja-JP" altLang="en-US" dirty="0" err="1" smtClean="0">
                  <a:latin typeface="HG丸ｺﾞｼｯｸM-PRO" panose="020F0600000000000000" pitchFamily="50" charset="-128"/>
                  <a:ea typeface="HG丸ｺﾞｼｯｸM-PRO" panose="020F0600000000000000" pitchFamily="50" charset="-128"/>
                </a:rPr>
                <a:t>あ</a:t>
              </a:r>
              <a:endParaRPr lang="ja-JP" altLang="en-US"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れば、集中</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して課題に</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取り組む</a:t>
              </a:r>
            </a:p>
            <a:p>
              <a:r>
                <a:rPr kumimoji="1" lang="ja-JP" altLang="en-US" dirty="0" smtClean="0">
                  <a:latin typeface="HG丸ｺﾞｼｯｸM-PRO" panose="020F0600000000000000" pitchFamily="50" charset="-128"/>
                  <a:ea typeface="HG丸ｺﾞｼｯｸM-PRO" panose="020F0600000000000000" pitchFamily="50" charset="-128"/>
                </a:rPr>
                <a:t>・見通しを持</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てれば、自</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分から活動</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を進める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535996" y="1797785"/>
              <a:ext cx="1692188" cy="369332"/>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実態</a:t>
              </a:r>
              <a:r>
                <a:rPr lang="ja-JP" altLang="en-US" b="1" dirty="0" smtClean="0">
                  <a:latin typeface="HG丸ｺﾞｼｯｸM-PRO" panose="020F0600000000000000" pitchFamily="50" charset="-128"/>
                  <a:ea typeface="HG丸ｺﾞｼｯｸM-PRO" panose="020F0600000000000000" pitchFamily="50" charset="-128"/>
                </a:rPr>
                <a:t>の解釈</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19" name="グループ化 18"/>
          <p:cNvGrpSpPr/>
          <p:nvPr/>
        </p:nvGrpSpPr>
        <p:grpSpPr>
          <a:xfrm>
            <a:off x="1979712" y="1978606"/>
            <a:ext cx="2556284" cy="3298432"/>
            <a:chOff x="1979712" y="1797785"/>
            <a:chExt cx="2556284" cy="3298432"/>
          </a:xfrm>
        </p:grpSpPr>
        <p:sp>
          <p:nvSpPr>
            <p:cNvPr id="14" name="テキスト ボックス 13"/>
            <p:cNvSpPr txBox="1"/>
            <p:nvPr/>
          </p:nvSpPr>
          <p:spPr>
            <a:xfrm>
              <a:off x="2267744" y="2233895"/>
              <a:ext cx="2088232" cy="2862322"/>
            </a:xfrm>
            <a:prstGeom prst="rect">
              <a:avLst/>
            </a:prstGeom>
            <a:solidFill>
              <a:schemeClr val="bg1"/>
            </a:solidFill>
            <a:ln>
              <a:solidFill>
                <a:schemeClr val="tx1"/>
              </a:solidFill>
            </a:ln>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○生活の見通しを  </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持ち、自律的に</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活動する態度の</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醸成をめざした</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b="1" u="sng" dirty="0" smtClean="0">
                  <a:latin typeface="HG丸ｺﾞｼｯｸM-PRO" panose="020F0600000000000000" pitchFamily="50" charset="-128"/>
                  <a:ea typeface="HG丸ｺﾞｼｯｸM-PRO" panose="020F0600000000000000" pitchFamily="50" charset="-128"/>
                </a:rPr>
                <a:t>情報伝達・確認</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lang="ja-JP" altLang="en-US" b="1" u="sng" dirty="0" smtClean="0">
                  <a:latin typeface="HG丸ｺﾞｼｯｸM-PRO" panose="020F0600000000000000" pitchFamily="50" charset="-128"/>
                  <a:ea typeface="HG丸ｺﾞｼｯｸM-PRO" panose="020F0600000000000000" pitchFamily="50" charset="-128"/>
                </a:rPr>
                <a:t>方法の工夫</a:t>
              </a:r>
              <a:endParaRPr kumimoji="1" lang="ja-JP" altLang="en-US" b="1" u="sng"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○対人関係のルー</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ル構築とその定</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着をめざした</a:t>
              </a:r>
              <a:r>
                <a:rPr lang="ja-JP" altLang="en-US" b="1" u="sng" dirty="0" smtClean="0">
                  <a:latin typeface="HG丸ｺﾞｼｯｸM-PRO" panose="020F0600000000000000" pitchFamily="50" charset="-128"/>
                  <a:ea typeface="HG丸ｺﾞｼｯｸM-PRO" panose="020F0600000000000000" pitchFamily="50" charset="-128"/>
                </a:rPr>
                <a:t>Ｓ</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lang="ja-JP" altLang="en-US" b="1" u="sng" dirty="0" smtClean="0">
                  <a:latin typeface="HG丸ｺﾞｼｯｸM-PRO" panose="020F0600000000000000" pitchFamily="50" charset="-128"/>
                  <a:ea typeface="HG丸ｺﾞｼｯｸM-PRO" panose="020F0600000000000000" pitchFamily="50" charset="-128"/>
                </a:rPr>
                <a:t>ＳＴの工夫</a:t>
              </a:r>
              <a:endParaRPr kumimoji="1" lang="ja-JP" altLang="en-US" b="1" u="sng"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979712" y="1797785"/>
              <a:ext cx="2556284" cy="369332"/>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指導・</a:t>
              </a:r>
              <a:r>
                <a:rPr kumimoji="1" lang="ja-JP" altLang="en-US" b="1" dirty="0" smtClean="0">
                  <a:latin typeface="HG丸ｺﾞｼｯｸM-PRO" panose="020F0600000000000000" pitchFamily="50" charset="-128"/>
                  <a:ea typeface="HG丸ｺﾞｼｯｸM-PRO" panose="020F0600000000000000" pitchFamily="50" charset="-128"/>
                </a:rPr>
                <a:t>配慮のポイント</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16" name="テキスト ボックス 15"/>
          <p:cNvSpPr txBox="1"/>
          <p:nvPr/>
        </p:nvSpPr>
        <p:spPr>
          <a:xfrm>
            <a:off x="4535996" y="5867038"/>
            <a:ext cx="1692188" cy="646331"/>
          </a:xfrm>
          <a:prstGeom prst="rect">
            <a:avLst/>
          </a:prstGeom>
          <a:noFill/>
          <a:ln w="50800">
            <a:solidFill>
              <a:srgbClr val="FF0000"/>
            </a:solidFill>
          </a:ln>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rPr>
              <a:t>プラスの面に着目</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051720" y="5867038"/>
            <a:ext cx="2376264" cy="646331"/>
          </a:xfrm>
          <a:prstGeom prst="rect">
            <a:avLst/>
          </a:prstGeom>
          <a:noFill/>
          <a:ln w="50800">
            <a:solidFill>
              <a:srgbClr val="FF0000"/>
            </a:solidFill>
          </a:ln>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rPr>
              <a:t>めざす姿に近づいていくためのポイント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79512" y="169476"/>
            <a:ext cx="8784976" cy="954107"/>
          </a:xfrm>
          <a:prstGeom prst="rect">
            <a:avLst/>
          </a:prstGeom>
          <a:solidFill>
            <a:srgbClr val="FF0000">
              <a:alpha val="40000"/>
            </a:srgbClr>
          </a:solidFill>
          <a:ln w="50800">
            <a:solidFill>
              <a:srgbClr val="FF0000"/>
            </a:solidFill>
          </a:ln>
        </p:spPr>
        <p:txBody>
          <a:bodyPr wrap="square" rtlCol="0">
            <a:spAutoFit/>
          </a:bodyPr>
          <a:lstStyle/>
          <a:p>
            <a:r>
              <a:rPr kumimoji="1" lang="en-US" altLang="ja-JP" sz="2800" b="1" dirty="0" smtClean="0">
                <a:latin typeface="HG丸ｺﾞｼｯｸM-PRO" panose="020F0600000000000000" pitchFamily="50" charset="-128"/>
                <a:ea typeface="HG丸ｺﾞｼｯｸM-PRO" panose="020F0600000000000000" pitchFamily="50" charset="-128"/>
              </a:rPr>
              <a:t>B</a:t>
            </a:r>
            <a:r>
              <a:rPr kumimoji="1" lang="ja-JP" altLang="en-US" sz="2800" b="1" dirty="0" smtClean="0">
                <a:latin typeface="HG丸ｺﾞｼｯｸM-PRO" panose="020F0600000000000000" pitchFamily="50" charset="-128"/>
                <a:ea typeface="HG丸ｺﾞｼｯｸM-PRO" panose="020F0600000000000000" pitchFamily="50" charset="-128"/>
              </a:rPr>
              <a:t>児の例</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smtClean="0">
                <a:latin typeface="HG丸ｺﾞｼｯｸM-PRO" panose="020F0600000000000000" pitchFamily="50" charset="-128"/>
                <a:ea typeface="HG丸ｺﾞｼｯｸM-PRO" panose="020F0600000000000000" pitchFamily="50" charset="-128"/>
              </a:rPr>
              <a:t>中学生</a:t>
            </a:r>
            <a:r>
              <a:rPr kumimoji="1" lang="en-US" altLang="ja-JP" sz="2800" b="1" smtClean="0">
                <a:latin typeface="HG丸ｺﾞｼｯｸM-PRO" panose="020F0600000000000000" pitchFamily="50" charset="-128"/>
                <a:ea typeface="HG丸ｺﾞｼｯｸM-PRO" panose="020F0600000000000000" pitchFamily="50" charset="-128"/>
              </a:rPr>
              <a:t>)</a:t>
            </a:r>
            <a:endParaRPr kumimoji="1" lang="ja-JP" altLang="en-US" sz="2800" b="1" dirty="0" smtClean="0">
              <a:latin typeface="HG丸ｺﾞｼｯｸM-PRO" panose="020F0600000000000000" pitchFamily="50" charset="-128"/>
              <a:ea typeface="HG丸ｺﾞｼｯｸM-PRO" panose="020F0600000000000000" pitchFamily="50" charset="-128"/>
            </a:endParaRPr>
          </a:p>
          <a:p>
            <a:pPr algn="ctr"/>
            <a:r>
              <a:rPr lang="ja-JP" altLang="en-US" sz="2800" b="1" dirty="0" smtClean="0">
                <a:latin typeface="HG丸ｺﾞｼｯｸM-PRO" panose="020F0600000000000000" pitchFamily="50" charset="-128"/>
                <a:ea typeface="HG丸ｺﾞｼｯｸM-PRO" panose="020F0600000000000000" pitchFamily="50" charset="-128"/>
              </a:rPr>
              <a:t>～自律的な生活をめざした配慮とＳＳＴの取組～</a:t>
            </a:r>
          </a:p>
        </p:txBody>
      </p:sp>
      <p:pic>
        <p:nvPicPr>
          <p:cNvPr id="22" name="図 21" descr="IMG_136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588112" y="2486837"/>
            <a:ext cx="2158999" cy="2014758"/>
          </a:xfrm>
          <a:prstGeom prst="rect">
            <a:avLst/>
          </a:prstGeom>
        </p:spPr>
      </p:pic>
      <p:sp>
        <p:nvSpPr>
          <p:cNvPr id="23"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17</a:t>
            </a:fld>
            <a:endParaRPr kumimoji="1" lang="ja-JP" altLang="en-US"/>
          </a:p>
        </p:txBody>
      </p:sp>
    </p:spTree>
    <p:extLst>
      <p:ext uri="{BB962C8B-B14F-4D97-AF65-F5344CB8AC3E}">
        <p14:creationId xmlns:p14="http://schemas.microsoft.com/office/powerpoint/2010/main" val="36232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25241" y="136228"/>
            <a:ext cx="8712968" cy="1569660"/>
          </a:xfrm>
          <a:prstGeom prst="rect">
            <a:avLst/>
          </a:prstGeom>
          <a:solidFill>
            <a:srgbClr val="FF0000">
              <a:alpha val="40000"/>
            </a:srgbClr>
          </a:solidFill>
          <a:ln w="50800">
            <a:solidFill>
              <a:srgbClr val="FF0000"/>
            </a:solidFill>
          </a:ln>
        </p:spPr>
        <p:txBody>
          <a:bodyPr wrap="square" rtlCol="0">
            <a:spAutoFit/>
          </a:bodyPr>
          <a:lstStyle/>
          <a:p>
            <a:pPr indent="139700" algn="just">
              <a:spcAft>
                <a:spcPts val="0"/>
              </a:spcAft>
            </a:pP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○障がいの特性、発達検査結果、ＩＣＦワークシート、行動</a:t>
            </a:r>
          </a:p>
          <a:p>
            <a:pPr indent="139700" algn="just">
              <a:spcAft>
                <a:spcPts val="0"/>
              </a:spcAft>
            </a:pPr>
            <a:r>
              <a:rPr lang="ja-JP" altLang="en-US" sz="2400" b="1" kern="100" dirty="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観察等による</a:t>
            </a:r>
            <a:r>
              <a:rPr lang="ja-JP" altLang="ja-JP" sz="2400" b="1" kern="100" dirty="0" smtClean="0">
                <a:effectLst/>
                <a:latin typeface="HG丸ｺﾞｼｯｸM-PRO" panose="020F0600000000000000" pitchFamily="50" charset="-128"/>
                <a:ea typeface="HG丸ｺﾞｼｯｸM-PRO" panose="020F0600000000000000" pitchFamily="50" charset="-128"/>
                <a:cs typeface="Times New Roman"/>
              </a:rPr>
              <a:t>児童</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生徒</a:t>
            </a:r>
            <a:r>
              <a:rPr lang="ja-JP" altLang="ja-JP" sz="2400" b="1" kern="100" dirty="0" smtClean="0">
                <a:effectLst/>
                <a:latin typeface="HG丸ｺﾞｼｯｸM-PRO" panose="020F0600000000000000" pitchFamily="50" charset="-128"/>
                <a:ea typeface="HG丸ｺﾞｼｯｸM-PRO" panose="020F0600000000000000" pitchFamily="50" charset="-128"/>
                <a:cs typeface="Times New Roman"/>
              </a:rPr>
              <a:t>の</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課題</a:t>
            </a:r>
            <a:r>
              <a:rPr lang="en-US" altLang="ja-JP" sz="24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困り</a:t>
            </a:r>
            <a:r>
              <a:rPr lang="en-US" altLang="ja-JP" sz="24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の把握。参加・活動を</a:t>
            </a:r>
          </a:p>
          <a:p>
            <a:pPr indent="139700" algn="just">
              <a:spcAft>
                <a:spcPts val="0"/>
              </a:spcAft>
            </a:pPr>
            <a:r>
              <a:rPr lang="ja-JP" altLang="en-US" sz="2400" b="1" kern="100" dirty="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阻害する原因因子の検討</a:t>
            </a:r>
          </a:p>
          <a:p>
            <a:pPr indent="139700" algn="just">
              <a:spcAft>
                <a:spcPts val="0"/>
              </a:spcAft>
            </a:pP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○参加・活動を阻害する原因因子の低減方法検討</a:t>
            </a:r>
            <a:endParaRPr lang="ja-JP" altLang="ja-JP" sz="2400" b="1"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3" name="テキスト ボックス 12"/>
          <p:cNvSpPr txBox="1"/>
          <p:nvPr/>
        </p:nvSpPr>
        <p:spPr>
          <a:xfrm>
            <a:off x="225241" y="1979548"/>
            <a:ext cx="8712967" cy="369332"/>
          </a:xfrm>
          <a:prstGeom prst="rect">
            <a:avLst/>
          </a:prstGeom>
          <a:solidFill>
            <a:srgbClr val="FFFF00"/>
          </a:solidFill>
          <a:ln w="50800">
            <a:solidFill>
              <a:srgbClr val="FFC000"/>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ＩＣＦワークシートによる活動・参加の課題</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困り</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と原因因子の検討と低減の方向</a:t>
            </a:r>
          </a:p>
        </p:txBody>
      </p:sp>
      <p:grpSp>
        <p:nvGrpSpPr>
          <p:cNvPr id="14" name="グループ化 13"/>
          <p:cNvGrpSpPr/>
          <p:nvPr/>
        </p:nvGrpSpPr>
        <p:grpSpPr>
          <a:xfrm>
            <a:off x="4652392" y="2685648"/>
            <a:ext cx="4096072" cy="4005665"/>
            <a:chOff x="4652392" y="2685648"/>
            <a:chExt cx="4096072" cy="4005665"/>
          </a:xfrm>
        </p:grpSpPr>
        <p:grpSp>
          <p:nvGrpSpPr>
            <p:cNvPr id="10" name="グループ化 9"/>
            <p:cNvGrpSpPr/>
            <p:nvPr/>
          </p:nvGrpSpPr>
          <p:grpSpPr>
            <a:xfrm>
              <a:off x="4652392" y="2685648"/>
              <a:ext cx="2079848" cy="2437215"/>
              <a:chOff x="6876256" y="1711841"/>
              <a:chExt cx="2079848" cy="2437215"/>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02741681"/>
                  </p:ext>
                </p:extLst>
              </p:nvPr>
            </p:nvGraphicFramePr>
            <p:xfrm>
              <a:off x="7019702" y="2167856"/>
              <a:ext cx="1866900" cy="1981200"/>
            </p:xfrm>
            <a:graphic>
              <a:graphicData uri="http://schemas.openxmlformats.org/presentationml/2006/ole">
                <mc:AlternateContent xmlns:mc="http://schemas.openxmlformats.org/markup-compatibility/2006">
                  <mc:Choice xmlns:v="urn:schemas-microsoft-com:vml" Requires="v">
                    <p:oleObj spid="_x0000_s7392" name="ワークシート" r:id="rId4" imgW="1866817" imgH="1981137" progId="Excel.Sheet.8">
                      <p:embed/>
                    </p:oleObj>
                  </mc:Choice>
                  <mc:Fallback>
                    <p:oleObj name="ワークシート" r:id="rId4" imgW="1866817" imgH="1981137" progId="Excel.Sheet.8">
                      <p:embed/>
                      <p:pic>
                        <p:nvPicPr>
                          <p:cNvPr id="0" name=""/>
                          <p:cNvPicPr/>
                          <p:nvPr/>
                        </p:nvPicPr>
                        <p:blipFill>
                          <a:blip r:embed="rId5"/>
                          <a:stretch>
                            <a:fillRect/>
                          </a:stretch>
                        </p:blipFill>
                        <p:spPr>
                          <a:xfrm>
                            <a:off x="7019702" y="2167856"/>
                            <a:ext cx="1866900" cy="1981200"/>
                          </a:xfrm>
                          <a:prstGeom prst="rect">
                            <a:avLst/>
                          </a:prstGeom>
                        </p:spPr>
                      </p:pic>
                    </p:oleObj>
                  </mc:Fallback>
                </mc:AlternateContent>
              </a:graphicData>
            </a:graphic>
          </p:graphicFrame>
          <p:sp>
            <p:nvSpPr>
              <p:cNvPr id="6" name="テキスト ボックス 5"/>
              <p:cNvSpPr txBox="1"/>
              <p:nvPr/>
            </p:nvSpPr>
            <p:spPr>
              <a:xfrm>
                <a:off x="6876256" y="1711841"/>
                <a:ext cx="2079848" cy="276999"/>
              </a:xfrm>
              <a:prstGeom prst="rect">
                <a:avLst/>
              </a:prstGeom>
              <a:noFill/>
              <a:ln w="25400">
                <a:solidFill>
                  <a:schemeClr val="accent1"/>
                </a:solidFill>
              </a:ln>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「心身機能・構造」の状況</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grpSp>
          <p:nvGrpSpPr>
            <p:cNvPr id="9" name="グループ化 8"/>
            <p:cNvGrpSpPr/>
            <p:nvPr/>
          </p:nvGrpSpPr>
          <p:grpSpPr>
            <a:xfrm>
              <a:off x="7019925" y="3429000"/>
              <a:ext cx="1728539" cy="2736304"/>
              <a:chOff x="5147717" y="2575937"/>
              <a:chExt cx="1728539" cy="2736304"/>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732217718"/>
                  </p:ext>
                </p:extLst>
              </p:nvPr>
            </p:nvGraphicFramePr>
            <p:xfrm>
              <a:off x="5147717" y="2925187"/>
              <a:ext cx="1714500" cy="2387054"/>
            </p:xfrm>
            <a:graphic>
              <a:graphicData uri="http://schemas.openxmlformats.org/presentationml/2006/ole">
                <mc:AlternateContent xmlns:mc="http://schemas.openxmlformats.org/markup-compatibility/2006">
                  <mc:Choice xmlns:v="urn:schemas-microsoft-com:vml" Requires="v">
                    <p:oleObj spid="_x0000_s7393" name="ワークシート" r:id="rId7" imgW="1714455" imgH="2257531" progId="Excel.Sheet.8">
                      <p:embed/>
                    </p:oleObj>
                  </mc:Choice>
                  <mc:Fallback>
                    <p:oleObj name="ワークシート" r:id="rId7" imgW="1714455" imgH="2257531" progId="Excel.Sheet.8">
                      <p:embed/>
                      <p:pic>
                        <p:nvPicPr>
                          <p:cNvPr id="0" name=""/>
                          <p:cNvPicPr/>
                          <p:nvPr/>
                        </p:nvPicPr>
                        <p:blipFill>
                          <a:blip r:embed="rId8"/>
                          <a:stretch>
                            <a:fillRect/>
                          </a:stretch>
                        </p:blipFill>
                        <p:spPr>
                          <a:xfrm>
                            <a:off x="5147717" y="2925187"/>
                            <a:ext cx="1714500" cy="2387054"/>
                          </a:xfrm>
                          <a:prstGeom prst="rect">
                            <a:avLst/>
                          </a:prstGeom>
                        </p:spPr>
                      </p:pic>
                    </p:oleObj>
                  </mc:Fallback>
                </mc:AlternateContent>
              </a:graphicData>
            </a:graphic>
          </p:graphicFrame>
          <p:sp>
            <p:nvSpPr>
              <p:cNvPr id="7" name="テキスト ボックス 6"/>
              <p:cNvSpPr txBox="1"/>
              <p:nvPr/>
            </p:nvSpPr>
            <p:spPr>
              <a:xfrm>
                <a:off x="5148064" y="2575937"/>
                <a:ext cx="1728192" cy="276999"/>
              </a:xfrm>
              <a:prstGeom prst="rect">
                <a:avLst/>
              </a:prstGeom>
              <a:noFill/>
              <a:ln w="25400">
                <a:solidFill>
                  <a:schemeClr val="accent1"/>
                </a:solidFill>
              </a:ln>
            </p:spPr>
            <p:txBody>
              <a:bodyPr wrap="square" rtlCol="0">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「活動・参加」の課題</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grpSp>
          <p:nvGrpSpPr>
            <p:cNvPr id="11" name="グループ化 10"/>
            <p:cNvGrpSpPr/>
            <p:nvPr/>
          </p:nvGrpSpPr>
          <p:grpSpPr>
            <a:xfrm>
              <a:off x="4783138" y="5205928"/>
              <a:ext cx="1905000" cy="1485385"/>
              <a:chOff x="7015386" y="4232121"/>
              <a:chExt cx="1905000" cy="1485385"/>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702883817"/>
                  </p:ext>
                </p:extLst>
              </p:nvPr>
            </p:nvGraphicFramePr>
            <p:xfrm>
              <a:off x="7015386" y="4603081"/>
              <a:ext cx="1905000" cy="1114425"/>
            </p:xfrm>
            <a:graphic>
              <a:graphicData uri="http://schemas.openxmlformats.org/presentationml/2006/ole">
                <mc:AlternateContent xmlns:mc="http://schemas.openxmlformats.org/markup-compatibility/2006">
                  <mc:Choice xmlns:v="urn:schemas-microsoft-com:vml" Requires="v">
                    <p:oleObj spid="_x0000_s7394" name="ワークシート" r:id="rId10" imgW="1904908" imgH="1114248" progId="Excel.Sheet.8">
                      <p:embed/>
                    </p:oleObj>
                  </mc:Choice>
                  <mc:Fallback>
                    <p:oleObj name="ワークシート" r:id="rId10" imgW="1904908" imgH="1114248" progId="Excel.Sheet.8">
                      <p:embed/>
                      <p:pic>
                        <p:nvPicPr>
                          <p:cNvPr id="0" name=""/>
                          <p:cNvPicPr/>
                          <p:nvPr/>
                        </p:nvPicPr>
                        <p:blipFill>
                          <a:blip r:embed="rId11"/>
                          <a:stretch>
                            <a:fillRect/>
                          </a:stretch>
                        </p:blipFill>
                        <p:spPr>
                          <a:xfrm>
                            <a:off x="7015386" y="4603081"/>
                            <a:ext cx="1905000" cy="1114425"/>
                          </a:xfrm>
                          <a:prstGeom prst="rect">
                            <a:avLst/>
                          </a:prstGeom>
                        </p:spPr>
                      </p:pic>
                    </p:oleObj>
                  </mc:Fallback>
                </mc:AlternateContent>
              </a:graphicData>
            </a:graphic>
          </p:graphicFrame>
          <p:sp>
            <p:nvSpPr>
              <p:cNvPr id="8" name="テキスト ボックス 7"/>
              <p:cNvSpPr txBox="1"/>
              <p:nvPr/>
            </p:nvSpPr>
            <p:spPr>
              <a:xfrm>
                <a:off x="7092280" y="4232121"/>
                <a:ext cx="1728192" cy="276999"/>
              </a:xfrm>
              <a:prstGeom prst="rect">
                <a:avLst/>
              </a:prstGeom>
              <a:noFill/>
              <a:ln w="25400">
                <a:solidFill>
                  <a:schemeClr val="accent1"/>
                </a:solidFill>
              </a:ln>
            </p:spPr>
            <p:txBody>
              <a:bodyPr wrap="square" rtlCol="0">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「環境因子」の状況</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cxnSp>
          <p:nvCxnSpPr>
            <p:cNvPr id="15" name="直線矢印コネクタ 14"/>
            <p:cNvCxnSpPr/>
            <p:nvPr/>
          </p:nvCxnSpPr>
          <p:spPr>
            <a:xfrm>
              <a:off x="6660232" y="3861048"/>
              <a:ext cx="324036" cy="8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660232" y="4941168"/>
              <a:ext cx="324036" cy="519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660232" y="5373216"/>
              <a:ext cx="324036" cy="115212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984268" y="2708920"/>
              <a:ext cx="1764196" cy="584775"/>
            </a:xfrm>
            <a:prstGeom prst="rect">
              <a:avLst/>
            </a:prstGeom>
            <a:noFill/>
            <a:ln>
              <a:solidFill>
                <a:schemeClr val="tx1"/>
              </a:solidFill>
            </a:ln>
          </p:spPr>
          <p:txBody>
            <a:bodyPr wrap="square" rtlCol="0">
              <a:spAutoFit/>
            </a:bodyPr>
            <a:lstStyle/>
            <a:p>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→は、阻害因子</a:t>
              </a:r>
            </a:p>
            <a:p>
              <a:r>
                <a:rPr lang="ja-JP" altLang="en-US" sz="1600" b="1" dirty="0" smtClean="0">
                  <a:solidFill>
                    <a:srgbClr val="00B0F0"/>
                  </a:solidFill>
                  <a:latin typeface="HG丸ｺﾞｼｯｸM-PRO" panose="020F0600000000000000" pitchFamily="50" charset="-128"/>
                  <a:ea typeface="HG丸ｺﾞｼｯｸM-PRO" panose="020F0600000000000000" pitchFamily="50" charset="-128"/>
                </a:rPr>
                <a:t>→は、促進因子</a:t>
              </a:r>
              <a:endParaRPr kumimoji="1" lang="ja-JP" altLang="en-US" sz="1600" b="1" dirty="0">
                <a:solidFill>
                  <a:srgbClr val="00B0F0"/>
                </a:solidFill>
                <a:latin typeface="HG丸ｺﾞｼｯｸM-PRO" panose="020F0600000000000000" pitchFamily="50" charset="-128"/>
                <a:ea typeface="HG丸ｺﾞｼｯｸM-PRO" panose="020F0600000000000000" pitchFamily="50" charset="-128"/>
              </a:endParaRPr>
            </a:p>
          </p:txBody>
        </p:sp>
      </p:grpSp>
      <p:sp>
        <p:nvSpPr>
          <p:cNvPr id="21" name="左矢印 20"/>
          <p:cNvSpPr/>
          <p:nvPr/>
        </p:nvSpPr>
        <p:spPr>
          <a:xfrm>
            <a:off x="4355976" y="4388376"/>
            <a:ext cx="225749" cy="984840"/>
          </a:xfrm>
          <a:prstGeom prst="leftArrow">
            <a:avLst/>
          </a:prstGeom>
          <a:solidFill>
            <a:srgbClr val="00B0F0"/>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225241" y="2564904"/>
            <a:ext cx="3914711" cy="4136400"/>
            <a:chOff x="225241" y="2564904"/>
            <a:chExt cx="3914711" cy="4136400"/>
          </a:xfrm>
        </p:grpSpPr>
        <p:sp>
          <p:nvSpPr>
            <p:cNvPr id="22" name="テキスト ボックス 21"/>
            <p:cNvSpPr txBox="1"/>
            <p:nvPr/>
          </p:nvSpPr>
          <p:spPr>
            <a:xfrm>
              <a:off x="467544" y="2564904"/>
              <a:ext cx="3456384" cy="461665"/>
            </a:xfrm>
            <a:prstGeom prst="rect">
              <a:avLst/>
            </a:prstGeom>
            <a:noFill/>
            <a:ln w="38100">
              <a:solidFill>
                <a:srgbClr val="0070C0"/>
              </a:solidFill>
            </a:ln>
          </p:spPr>
          <p:txBody>
            <a:bodyPr wrap="squar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原因因子低減の方向</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25241" y="3284984"/>
              <a:ext cx="3914711" cy="3416320"/>
            </a:xfrm>
            <a:prstGeom prst="rect">
              <a:avLst/>
            </a:prstGeom>
            <a:noFill/>
            <a:ln w="50800">
              <a:solidFill>
                <a:srgbClr val="FF0000"/>
              </a:solidFill>
            </a:ln>
          </p:spPr>
          <p:txBody>
            <a:bodyPr wrap="square" rtlCol="0">
              <a:spAutoFit/>
            </a:bodyPr>
            <a:lstStyle/>
            <a:p>
              <a:endPar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①ＴＥＡＣＣＨ手法の積極的な</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b="1" dirty="0" smtClean="0">
                  <a:solidFill>
                    <a:srgbClr val="002060"/>
                  </a:solidFill>
                  <a:latin typeface="HG丸ｺﾞｼｯｸM-PRO" panose="020F0600000000000000" pitchFamily="50" charset="-128"/>
                  <a:ea typeface="HG丸ｺﾞｼｯｸM-PRO" panose="020F0600000000000000" pitchFamily="50" charset="-128"/>
                </a:rPr>
                <a:t>活用による自律的な生活習慣</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b="1" dirty="0" smtClean="0">
                  <a:solidFill>
                    <a:srgbClr val="002060"/>
                  </a:solidFill>
                  <a:latin typeface="HG丸ｺﾞｼｯｸM-PRO" panose="020F0600000000000000" pitchFamily="50" charset="-128"/>
                  <a:ea typeface="HG丸ｺﾞｼｯｸM-PRO" panose="020F0600000000000000" pitchFamily="50" charset="-128"/>
                </a:rPr>
                <a:t>の確立</a:t>
              </a:r>
              <a:endParaRPr lang="ja-JP" altLang="en-US" sz="2000" b="1"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   ・時間の構造化</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情報伝達、確認の工夫</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 </a:t>
              </a:r>
            </a:p>
            <a:p>
              <a:r>
                <a:rPr kumimoji="1" lang="ja-JP" altLang="en-US" sz="2000" b="1" dirty="0" smtClean="0">
                  <a:latin typeface="HG丸ｺﾞｼｯｸM-PRO" panose="020F0600000000000000" pitchFamily="50" charset="-128"/>
                  <a:ea typeface="HG丸ｺﾞｼｯｸM-PRO" panose="020F0600000000000000" pitchFamily="50" charset="-128"/>
                </a:rPr>
                <a:t>   ・活動の構造化  等</a:t>
              </a:r>
            </a:p>
            <a:p>
              <a:endParaRPr lang="ja-JP" altLang="en-US" sz="1200" b="1" dirty="0" smtClean="0">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②場面に応じたＳＳＴによる    </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「行動⇔背景心理」の理解促</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進、ルール化</a:t>
              </a:r>
            </a:p>
            <a:p>
              <a:endParaRPr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18</a:t>
            </a:fld>
            <a:endParaRPr kumimoji="1" lang="ja-JP" altLang="en-US"/>
          </a:p>
        </p:txBody>
      </p:sp>
    </p:spTree>
    <p:extLst>
      <p:ext uri="{BB962C8B-B14F-4D97-AF65-F5344CB8AC3E}">
        <p14:creationId xmlns:p14="http://schemas.microsoft.com/office/powerpoint/2010/main" val="33571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23528" y="260648"/>
            <a:ext cx="8424936" cy="830997"/>
          </a:xfrm>
          <a:prstGeom prst="rect">
            <a:avLst/>
          </a:prstGeom>
          <a:solidFill>
            <a:srgbClr val="FFFF00"/>
          </a:solidFill>
          <a:ln w="50800">
            <a:solidFill>
              <a:srgbClr val="FFC000"/>
            </a:solidFil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ＩＣＦワークシートによる活動・参加の課題</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困り</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の把握と原因因子の検討過程</a:t>
            </a:r>
          </a:p>
        </p:txBody>
      </p:sp>
      <p:sp>
        <p:nvSpPr>
          <p:cNvPr id="16" name="角丸四角形吹き出し 15"/>
          <p:cNvSpPr/>
          <p:nvPr/>
        </p:nvSpPr>
        <p:spPr>
          <a:xfrm>
            <a:off x="7596336" y="1331474"/>
            <a:ext cx="1440160" cy="5409894"/>
          </a:xfrm>
          <a:prstGeom prst="wedgeRoundRectCallout">
            <a:avLst>
              <a:gd name="adj1" fmla="val -72304"/>
              <a:gd name="adj2" fmla="val 581"/>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自分の行動の結果を見通した「意思決定」や複雑な行動を伴う「日課の遂行」に課題があり、「話</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し言葉</a:t>
            </a: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」や「書き言葉」の言外の意味を理解することが困難である。ＳＳＴ等を通して、行動と背景となる相手の心理に気づかせる</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1877639" y="1484784"/>
            <a:ext cx="2742243" cy="3107855"/>
            <a:chOff x="6908068" y="1826416"/>
            <a:chExt cx="2079848" cy="2322649"/>
          </a:xfrm>
        </p:grpSpPr>
        <p:graphicFrame>
          <p:nvGraphicFramePr>
            <p:cNvPr id="48" name="オブジェクト 47"/>
            <p:cNvGraphicFramePr>
              <a:graphicFrameLocks noChangeAspect="1"/>
            </p:cNvGraphicFramePr>
            <p:nvPr>
              <p:extLst>
                <p:ext uri="{D42A27DB-BD31-4B8C-83A1-F6EECF244321}">
                  <p14:modId xmlns:p14="http://schemas.microsoft.com/office/powerpoint/2010/main" val="1274919526"/>
                </p:ext>
              </p:extLst>
            </p:nvPr>
          </p:nvGraphicFramePr>
          <p:xfrm>
            <a:off x="7019123" y="2167752"/>
            <a:ext cx="1867459" cy="1981313"/>
          </p:xfrm>
          <a:graphic>
            <a:graphicData uri="http://schemas.openxmlformats.org/presentationml/2006/ole">
              <mc:AlternateContent xmlns:mc="http://schemas.openxmlformats.org/markup-compatibility/2006">
                <mc:Choice xmlns:v="urn:schemas-microsoft-com:vml" Requires="v">
                  <p:oleObj spid="_x0000_s5353" name="ワークシート" r:id="rId4" imgW="1866817" imgH="1981137" progId="Excel.Sheet.8">
                    <p:embed/>
                  </p:oleObj>
                </mc:Choice>
                <mc:Fallback>
                  <p:oleObj name="ワークシート" r:id="rId4" imgW="1866817" imgH="1981137" progId="Excel.Sheet.8">
                    <p:embed/>
                    <p:pic>
                      <p:nvPicPr>
                        <p:cNvPr id="0" name=""/>
                        <p:cNvPicPr/>
                        <p:nvPr/>
                      </p:nvPicPr>
                      <p:blipFill>
                        <a:blip r:embed="rId5"/>
                        <a:stretch>
                          <a:fillRect/>
                        </a:stretch>
                      </p:blipFill>
                      <p:spPr>
                        <a:xfrm>
                          <a:off x="7019123" y="2167752"/>
                          <a:ext cx="1867459" cy="1981313"/>
                        </a:xfrm>
                        <a:prstGeom prst="rect">
                          <a:avLst/>
                        </a:prstGeom>
                      </p:spPr>
                    </p:pic>
                  </p:oleObj>
                </mc:Fallback>
              </mc:AlternateContent>
            </a:graphicData>
          </a:graphic>
        </p:graphicFrame>
        <p:sp>
          <p:nvSpPr>
            <p:cNvPr id="49" name="テキスト ボックス 48"/>
            <p:cNvSpPr txBox="1"/>
            <p:nvPr/>
          </p:nvSpPr>
          <p:spPr>
            <a:xfrm>
              <a:off x="6908068" y="1826416"/>
              <a:ext cx="2079848" cy="253018"/>
            </a:xfrm>
            <a:prstGeom prst="rect">
              <a:avLst/>
            </a:prstGeom>
            <a:noFill/>
            <a:ln w="25400">
              <a:solidFill>
                <a:schemeClr val="accent1"/>
              </a:solidFill>
            </a:ln>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「心身機能・構造」の状況</a:t>
              </a:r>
              <a:endParaRPr kumimoji="1" lang="ja-JP" altLang="en-US" sz="1600" b="1" dirty="0">
                <a:latin typeface="HG丸ｺﾞｼｯｸM-PRO" panose="020F0600000000000000" pitchFamily="50" charset="-128"/>
                <a:ea typeface="HG丸ｺﾞｼｯｸM-PRO" panose="020F0600000000000000" pitchFamily="50" charset="-128"/>
              </a:endParaRPr>
            </a:p>
          </p:txBody>
        </p:sp>
      </p:grpSp>
      <p:grpSp>
        <p:nvGrpSpPr>
          <p:cNvPr id="22" name="グループ化 21"/>
          <p:cNvGrpSpPr/>
          <p:nvPr/>
        </p:nvGrpSpPr>
        <p:grpSpPr>
          <a:xfrm>
            <a:off x="4788025" y="2326128"/>
            <a:ext cx="2520279" cy="3661352"/>
            <a:chOff x="5019371" y="2575937"/>
            <a:chExt cx="1911500" cy="2736304"/>
          </a:xfrm>
        </p:grpSpPr>
        <p:graphicFrame>
          <p:nvGraphicFramePr>
            <p:cNvPr id="46" name="オブジェクト 45"/>
            <p:cNvGraphicFramePr>
              <a:graphicFrameLocks noChangeAspect="1"/>
            </p:cNvGraphicFramePr>
            <p:nvPr>
              <p:extLst>
                <p:ext uri="{D42A27DB-BD31-4B8C-83A1-F6EECF244321}">
                  <p14:modId xmlns:p14="http://schemas.microsoft.com/office/powerpoint/2010/main" val="3346749444"/>
                </p:ext>
              </p:extLst>
            </p:nvPr>
          </p:nvGraphicFramePr>
          <p:xfrm>
            <a:off x="5147717" y="2925187"/>
            <a:ext cx="1714500" cy="2387054"/>
          </p:xfrm>
          <a:graphic>
            <a:graphicData uri="http://schemas.openxmlformats.org/presentationml/2006/ole">
              <mc:AlternateContent xmlns:mc="http://schemas.openxmlformats.org/markup-compatibility/2006">
                <mc:Choice xmlns:v="urn:schemas-microsoft-com:vml" Requires="v">
                  <p:oleObj spid="_x0000_s5354" name="ワークシート" r:id="rId7" imgW="1714455" imgH="2257531" progId="Excel.Sheet.8">
                    <p:embed/>
                  </p:oleObj>
                </mc:Choice>
                <mc:Fallback>
                  <p:oleObj name="ワークシート" r:id="rId7" imgW="1714455" imgH="2257531" progId="Excel.Sheet.8">
                    <p:embed/>
                    <p:pic>
                      <p:nvPicPr>
                        <p:cNvPr id="0" name=""/>
                        <p:cNvPicPr/>
                        <p:nvPr/>
                      </p:nvPicPr>
                      <p:blipFill>
                        <a:blip r:embed="rId8"/>
                        <a:stretch>
                          <a:fillRect/>
                        </a:stretch>
                      </p:blipFill>
                      <p:spPr>
                        <a:xfrm>
                          <a:off x="5147717" y="2925187"/>
                          <a:ext cx="1714500" cy="2387054"/>
                        </a:xfrm>
                        <a:prstGeom prst="rect">
                          <a:avLst/>
                        </a:prstGeom>
                      </p:spPr>
                    </p:pic>
                  </p:oleObj>
                </mc:Fallback>
              </mc:AlternateContent>
            </a:graphicData>
          </a:graphic>
        </p:graphicFrame>
        <p:sp>
          <p:nvSpPr>
            <p:cNvPr id="47" name="テキスト ボックス 46"/>
            <p:cNvSpPr txBox="1"/>
            <p:nvPr/>
          </p:nvSpPr>
          <p:spPr>
            <a:xfrm>
              <a:off x="5019371" y="2575937"/>
              <a:ext cx="1911500" cy="276020"/>
            </a:xfrm>
            <a:prstGeom prst="rect">
              <a:avLst/>
            </a:prstGeom>
            <a:noFill/>
            <a:ln w="25400">
              <a:solidFill>
                <a:schemeClr val="accent1"/>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「活動・参加」の課題</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23" name="グループ化 22"/>
          <p:cNvGrpSpPr/>
          <p:nvPr/>
        </p:nvGrpSpPr>
        <p:grpSpPr>
          <a:xfrm>
            <a:off x="2008082" y="4703773"/>
            <a:ext cx="2511709" cy="1987541"/>
            <a:chOff x="7015386" y="4232121"/>
            <a:chExt cx="1905000" cy="1485385"/>
          </a:xfrm>
        </p:grpSpPr>
        <p:graphicFrame>
          <p:nvGraphicFramePr>
            <p:cNvPr id="44" name="オブジェクト 43"/>
            <p:cNvGraphicFramePr>
              <a:graphicFrameLocks noChangeAspect="1"/>
            </p:cNvGraphicFramePr>
            <p:nvPr>
              <p:extLst>
                <p:ext uri="{D42A27DB-BD31-4B8C-83A1-F6EECF244321}">
                  <p14:modId xmlns:p14="http://schemas.microsoft.com/office/powerpoint/2010/main" val="891983286"/>
                </p:ext>
              </p:extLst>
            </p:nvPr>
          </p:nvGraphicFramePr>
          <p:xfrm>
            <a:off x="7015386" y="4603081"/>
            <a:ext cx="1905000" cy="1114425"/>
          </p:xfrm>
          <a:graphic>
            <a:graphicData uri="http://schemas.openxmlformats.org/presentationml/2006/ole">
              <mc:AlternateContent xmlns:mc="http://schemas.openxmlformats.org/markup-compatibility/2006">
                <mc:Choice xmlns:v="urn:schemas-microsoft-com:vml" Requires="v">
                  <p:oleObj spid="_x0000_s5355" name="ワークシート" r:id="rId10" imgW="1904908" imgH="1114248" progId="Excel.Sheet.8">
                    <p:embed/>
                  </p:oleObj>
                </mc:Choice>
                <mc:Fallback>
                  <p:oleObj name="ワークシート" r:id="rId10" imgW="1904908" imgH="1114248" progId="Excel.Sheet.8">
                    <p:embed/>
                    <p:pic>
                      <p:nvPicPr>
                        <p:cNvPr id="0" name=""/>
                        <p:cNvPicPr/>
                        <p:nvPr/>
                      </p:nvPicPr>
                      <p:blipFill>
                        <a:blip r:embed="rId11"/>
                        <a:stretch>
                          <a:fillRect/>
                        </a:stretch>
                      </p:blipFill>
                      <p:spPr>
                        <a:xfrm>
                          <a:off x="7015386" y="4603081"/>
                          <a:ext cx="1905000" cy="1114425"/>
                        </a:xfrm>
                        <a:prstGeom prst="rect">
                          <a:avLst/>
                        </a:prstGeom>
                      </p:spPr>
                    </p:pic>
                  </p:oleObj>
                </mc:Fallback>
              </mc:AlternateContent>
            </a:graphicData>
          </a:graphic>
        </p:graphicFrame>
        <p:sp>
          <p:nvSpPr>
            <p:cNvPr id="45" name="テキスト ボックス 44"/>
            <p:cNvSpPr txBox="1"/>
            <p:nvPr/>
          </p:nvSpPr>
          <p:spPr>
            <a:xfrm>
              <a:off x="7092280" y="4232121"/>
              <a:ext cx="1728192" cy="253018"/>
            </a:xfrm>
            <a:prstGeom prst="rect">
              <a:avLst/>
            </a:prstGeom>
            <a:noFill/>
            <a:ln w="25400">
              <a:solidFill>
                <a:schemeClr val="accent1"/>
              </a:solidFill>
            </a:ln>
          </p:spPr>
          <p:txBody>
            <a:bodyPr wrap="square" rtlCol="0">
              <a:spAutoFit/>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「環境因子」の状況</a:t>
              </a:r>
              <a:endParaRPr kumimoji="1" lang="ja-JP" altLang="en-US" sz="1600" b="1" dirty="0">
                <a:latin typeface="HG丸ｺﾞｼｯｸM-PRO" panose="020F0600000000000000" pitchFamily="50" charset="-128"/>
                <a:ea typeface="HG丸ｺﾞｼｯｸM-PRO" panose="020F0600000000000000" pitchFamily="50" charset="-128"/>
              </a:endParaRPr>
            </a:p>
          </p:txBody>
        </p:sp>
      </p:grpSp>
      <p:grpSp>
        <p:nvGrpSpPr>
          <p:cNvPr id="2" name="グループ化 1"/>
          <p:cNvGrpSpPr/>
          <p:nvPr/>
        </p:nvGrpSpPr>
        <p:grpSpPr>
          <a:xfrm>
            <a:off x="179512" y="1228722"/>
            <a:ext cx="4730722" cy="3208390"/>
            <a:chOff x="179512" y="1228722"/>
            <a:chExt cx="4730722" cy="3208390"/>
          </a:xfrm>
        </p:grpSpPr>
        <p:sp>
          <p:nvSpPr>
            <p:cNvPr id="38" name="角丸四角形吹き出し 37"/>
            <p:cNvSpPr/>
            <p:nvPr/>
          </p:nvSpPr>
          <p:spPr>
            <a:xfrm>
              <a:off x="179512" y="1228722"/>
              <a:ext cx="1512168" cy="3208390"/>
            </a:xfrm>
            <a:prstGeom prst="wedgeRoundRectCallout">
              <a:avLst>
                <a:gd name="adj1" fmla="val 61201"/>
                <a:gd name="adj2" fmla="val -4449"/>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「情動」「認知機能」「心理社会的機能」が参加・活動を阻む要因と考える。情報伝達の工夫、ＳＳＴにより、低減を図る</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0" name="直線矢印コネクタ 39"/>
            <p:cNvCxnSpPr/>
            <p:nvPr/>
          </p:nvCxnSpPr>
          <p:spPr>
            <a:xfrm>
              <a:off x="4482998" y="2904236"/>
              <a:ext cx="427236" cy="11562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4482998" y="4349507"/>
              <a:ext cx="427236" cy="695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179512" y="4509120"/>
            <a:ext cx="4730722" cy="2232248"/>
            <a:chOff x="179512" y="4509120"/>
            <a:chExt cx="4730722" cy="2232248"/>
          </a:xfrm>
        </p:grpSpPr>
        <p:sp>
          <p:nvSpPr>
            <p:cNvPr id="39" name="角丸四角形吹き出し 38"/>
            <p:cNvSpPr/>
            <p:nvPr/>
          </p:nvSpPr>
          <p:spPr>
            <a:xfrm>
              <a:off x="179512" y="4509120"/>
              <a:ext cx="1512168" cy="2232248"/>
            </a:xfrm>
            <a:prstGeom prst="wedgeRoundRectCallout">
              <a:avLst>
                <a:gd name="adj1" fmla="val 64955"/>
                <a:gd name="adj2" fmla="val 4061"/>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Ｂ児をよく理解している生徒がおり、サポートしている。負担のない範囲で助けを求めるよううながす</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2" name="直線矢印コネクタ 41"/>
            <p:cNvCxnSpPr/>
            <p:nvPr/>
          </p:nvCxnSpPr>
          <p:spPr>
            <a:xfrm flipV="1">
              <a:off x="4482998" y="4927615"/>
              <a:ext cx="427236" cy="154162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4788025" y="1340768"/>
            <a:ext cx="2520279" cy="830997"/>
          </a:xfrm>
          <a:prstGeom prst="rect">
            <a:avLst/>
          </a:prstGeom>
          <a:noFill/>
          <a:ln>
            <a:solidFill>
              <a:schemeClr val="tx1"/>
            </a:solidFill>
          </a:ln>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→は、阻害因子</a:t>
            </a:r>
          </a:p>
          <a:p>
            <a:pPr algn="ctr"/>
            <a:r>
              <a:rPr lang="ja-JP" altLang="en-US" sz="2400" b="1" dirty="0" smtClean="0">
                <a:solidFill>
                  <a:srgbClr val="00B0F0"/>
                </a:solidFill>
                <a:latin typeface="HG丸ｺﾞｼｯｸM-PRO" panose="020F0600000000000000" pitchFamily="50" charset="-128"/>
                <a:ea typeface="HG丸ｺﾞｼｯｸM-PRO" panose="020F0600000000000000" pitchFamily="50" charset="-128"/>
              </a:rPr>
              <a:t>→は、促進因子</a:t>
            </a:r>
            <a:endParaRPr kumimoji="1" lang="ja-JP" altLang="en-US" sz="24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4" name="スライド番号プレースホルダー 1"/>
          <p:cNvSpPr>
            <a:spLocks noGrp="1"/>
          </p:cNvSpPr>
          <p:nvPr>
            <p:ph type="sldNum" sz="quarter" idx="12"/>
          </p:nvPr>
        </p:nvSpPr>
        <p:spPr>
          <a:xfrm>
            <a:off x="5284936" y="6286674"/>
            <a:ext cx="2311400" cy="365125"/>
          </a:xfrm>
        </p:spPr>
        <p:txBody>
          <a:bodyPr/>
          <a:lstStyle/>
          <a:p>
            <a:fld id="{1D595652-31D7-4670-AF3F-4B573AC77023}" type="slidenum">
              <a:rPr kumimoji="1" lang="ja-JP" altLang="en-US" smtClean="0"/>
              <a:pPr/>
              <a:t>19</a:t>
            </a:fld>
            <a:endParaRPr kumimoji="1" lang="ja-JP" altLang="en-US"/>
          </a:p>
        </p:txBody>
      </p:sp>
    </p:spTree>
    <p:extLst>
      <p:ext uri="{BB962C8B-B14F-4D97-AF65-F5344CB8AC3E}">
        <p14:creationId xmlns:p14="http://schemas.microsoft.com/office/powerpoint/2010/main" val="16615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6863417"/>
          </a:xfrm>
          <a:prstGeom prst="rect">
            <a:avLst/>
          </a:prstGeom>
          <a:noFill/>
        </p:spPr>
        <p:txBody>
          <a:bodyPr wrap="square" rtlCol="0">
            <a:spAutoFit/>
          </a:bodyPr>
          <a:lstStyle/>
          <a:p>
            <a:r>
              <a:rPr lang="en-US" altLang="ja-JP" sz="2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合理的</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配慮</a:t>
            </a:r>
            <a:r>
              <a:rPr lang="en-US" altLang="ja-JP" sz="2800" b="1"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〇</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基礎的環境整備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①ネットワークの形成・連続性のある多様な学びの場の活用</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②専門性のある指導体制の確保</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③個別の教育支援計画や個別の指導計画の作成等による指導</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④教材の確保</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⑤施設・設備の整備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⑥専門性のある教員、支員等の人的配置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⑦個に応じた指導や学びの場の設定等による特別な指導</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⑧交流及び共同学習</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の推進</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〇</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合理的配慮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①教育内容・方法</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①－１  教育内容</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①－１－１  学習上又は生活上の困難を改善・克服するための配慮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①－１－２  学習内容の変更・調整</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①－２  教育方法</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①－２－１  情報・コミュニケーション及び教材の配慮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①－２－２  学習機会や体験の確保</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①－２－３  心理的・健康面の配慮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②  支援体制</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②－１        専門性のある指導体制の整備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②－２        幼児児童生徒、教職員、保護者、地域の理解啓発</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を</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図る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ための配慮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②－３        災害時の支援体制の整備 </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③  施設・設備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③－１        校内環境のバリアフリー化</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③－２        発達、</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障がいの</a:t>
            </a:r>
            <a:r>
              <a:rPr lang="ja-JP" altLang="en-US" sz="1400" dirty="0">
                <a:solidFill>
                  <a:prstClr val="black"/>
                </a:solidFill>
                <a:latin typeface="HG丸ｺﾞｼｯｸM-PRO" panose="020F0600000000000000" pitchFamily="50" charset="-128"/>
                <a:ea typeface="HG丸ｺﾞｼｯｸM-PRO" panose="020F0600000000000000" pitchFamily="50" charset="-128"/>
              </a:rPr>
              <a:t>状態及び特性に応じた指導ができる</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施設</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設備の配慮</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③－３        災害時等への対応に必要な施設・設備の配慮</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 name="右中かっこ 1"/>
          <p:cNvSpPr/>
          <p:nvPr/>
        </p:nvSpPr>
        <p:spPr>
          <a:xfrm>
            <a:off x="5364088" y="908720"/>
            <a:ext cx="285750" cy="1752724"/>
          </a:xfrm>
          <a:prstGeom prst="rightBrace">
            <a:avLst>
              <a:gd name="adj1" fmla="val 8333"/>
              <a:gd name="adj2" fmla="val 508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3" name="右中かっこ 2"/>
          <p:cNvSpPr/>
          <p:nvPr/>
        </p:nvSpPr>
        <p:spPr>
          <a:xfrm>
            <a:off x="6039228" y="3431708"/>
            <a:ext cx="152400" cy="3162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8" name="角丸四角形 7"/>
          <p:cNvSpPr/>
          <p:nvPr/>
        </p:nvSpPr>
        <p:spPr>
          <a:xfrm>
            <a:off x="6344028" y="3933056"/>
            <a:ext cx="2474212" cy="2311400"/>
          </a:xfrm>
          <a:prstGeom prst="roundRect">
            <a:avLst/>
          </a:prstGeom>
          <a:solidFill>
            <a:srgbClr val="FF0000">
              <a:alpha val="3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個々の児童生徒</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に</a:t>
            </a:r>
          </a:p>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応じた</a:t>
            </a:r>
            <a:r>
              <a:rPr lang="ja-JP" altLang="en-US" b="1" dirty="0">
                <a:solidFill>
                  <a:prstClr val="black"/>
                </a:solidFill>
                <a:latin typeface="HG丸ｺﾞｼｯｸM-PRO" panose="020F0600000000000000" pitchFamily="50" charset="-128"/>
                <a:ea typeface="HG丸ｺﾞｼｯｸM-PRO" panose="020F0600000000000000" pitchFamily="50" charset="-128"/>
              </a:rPr>
              <a:t>配慮</a:t>
            </a:r>
          </a:p>
          <a:p>
            <a:pPr algn="ct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コーディネーターや特別</a:t>
            </a:r>
            <a:r>
              <a:rPr lang="ja-JP" altLang="en-US" dirty="0">
                <a:solidFill>
                  <a:prstClr val="black"/>
                </a:solidFill>
                <a:latin typeface="HG丸ｺﾞｼｯｸM-PRO" panose="020F0600000000000000" pitchFamily="50" charset="-128"/>
                <a:ea typeface="HG丸ｺﾞｼｯｸM-PRO" panose="020F0600000000000000" pitchFamily="50" charset="-128"/>
              </a:rPr>
              <a:t>支援学級</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担任が</a:t>
            </a:r>
            <a:r>
              <a:rPr lang="ja-JP" altLang="en-US" dirty="0">
                <a:solidFill>
                  <a:prstClr val="black"/>
                </a:solidFill>
                <a:latin typeface="HG丸ｺﾞｼｯｸM-PRO" panose="020F0600000000000000" pitchFamily="50" charset="-128"/>
                <a:ea typeface="HG丸ｺﾞｼｯｸM-PRO" panose="020F0600000000000000" pitchFamily="50" charset="-128"/>
              </a:rPr>
              <a:t>中心に対応</a:t>
            </a:r>
            <a:r>
              <a:rPr lang="en-US" altLang="ja-JP" dirty="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5724128" y="1124744"/>
            <a:ext cx="3312368" cy="1536700"/>
            <a:chOff x="5724128" y="1124744"/>
            <a:chExt cx="3312368" cy="1536700"/>
          </a:xfrm>
        </p:grpSpPr>
        <p:sp>
          <p:nvSpPr>
            <p:cNvPr id="7" name="角丸四角形 6"/>
            <p:cNvSpPr/>
            <p:nvPr/>
          </p:nvSpPr>
          <p:spPr>
            <a:xfrm>
              <a:off x="5724128" y="1124744"/>
              <a:ext cx="3312368" cy="1536700"/>
            </a:xfrm>
            <a:prstGeom prst="roundRect">
              <a:avLst/>
            </a:prstGeom>
            <a:solidFill>
              <a:srgbClr val="00B0F0">
                <a:alpha val="35000"/>
              </a:srgb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多くの児童生徒に共通する配慮</a:t>
              </a:r>
            </a:p>
            <a:p>
              <a:pPr algn="ct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学校を挙げての</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対応</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142182" y="1903645"/>
              <a:ext cx="2676058" cy="646331"/>
            </a:xfrm>
            <a:prstGeom prst="rect">
              <a:avLst/>
            </a:prstGeom>
            <a:solidFill>
              <a:srgbClr val="FFFF00"/>
            </a:solidFill>
            <a:ln w="38100">
              <a:solidFill>
                <a:srgbClr val="FFC000"/>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ユニバーサルな</a:t>
              </a:r>
            </a:p>
            <a:p>
              <a:pPr algn="ctr"/>
              <a:r>
                <a:rPr kumimoji="1" lang="ja-JP" altLang="en-US" b="1" dirty="0" smtClean="0">
                  <a:latin typeface="HG丸ｺﾞｼｯｸM-PRO" panose="020F0600000000000000" pitchFamily="50" charset="-128"/>
                  <a:ea typeface="HG丸ｺﾞｼｯｸM-PRO" panose="020F0600000000000000" pitchFamily="50" charset="-128"/>
                </a:rPr>
                <a:t>学校・授業</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a:t>
            </a:fld>
            <a:endParaRPr kumimoji="1" lang="ja-JP" altLang="en-US"/>
          </a:p>
        </p:txBody>
      </p:sp>
    </p:spTree>
    <p:extLst>
      <p:ext uri="{BB962C8B-B14F-4D97-AF65-F5344CB8AC3E}">
        <p14:creationId xmlns:p14="http://schemas.microsoft.com/office/powerpoint/2010/main" val="35373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8" descr="IMG_1368.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1783" y="1784999"/>
            <a:ext cx="5540433" cy="4156364"/>
          </a:xfrm>
        </p:spPr>
      </p:pic>
      <p:pic>
        <p:nvPicPr>
          <p:cNvPr id="7" name="図 6" descr="IMG_136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2757760"/>
            <a:ext cx="3960440" cy="3960440"/>
          </a:xfrm>
          <a:prstGeom prst="rect">
            <a:avLst/>
          </a:prstGeom>
        </p:spPr>
      </p:pic>
      <p:sp>
        <p:nvSpPr>
          <p:cNvPr id="6" name="テキスト ボックス 5"/>
          <p:cNvSpPr txBox="1"/>
          <p:nvPr/>
        </p:nvSpPr>
        <p:spPr>
          <a:xfrm>
            <a:off x="587205" y="162773"/>
            <a:ext cx="7297163" cy="1077218"/>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a:t>
            </a:r>
            <a:r>
              <a:rPr lang="ja-JP" altLang="en-US" sz="2000" b="1" dirty="0">
                <a:latin typeface="HG丸ｺﾞｼｯｸM-PRO" panose="020F0600000000000000" pitchFamily="50" charset="-128"/>
                <a:ea typeface="HG丸ｺﾞｼｯｸM-PRO" panose="020F0600000000000000" pitchFamily="50" charset="-128"/>
              </a:rPr>
              <a:t>ＴＥＡＣＣＨ手法の積極的</a:t>
            </a:r>
            <a:r>
              <a:rPr lang="ja-JP" altLang="en-US" sz="2000" b="1" dirty="0" smtClean="0">
                <a:latin typeface="HG丸ｺﾞｼｯｸM-PRO" panose="020F0600000000000000" pitchFamily="50" charset="-128"/>
                <a:ea typeface="HG丸ｺﾞｼｯｸM-PRO" panose="020F0600000000000000" pitchFamily="50" charset="-128"/>
              </a:rPr>
              <a:t>な活用</a:t>
            </a:r>
            <a:r>
              <a:rPr lang="ja-JP" altLang="en-US" sz="2000" b="1" dirty="0">
                <a:latin typeface="HG丸ｺﾞｼｯｸM-PRO" panose="020F0600000000000000" pitchFamily="50" charset="-128"/>
                <a:ea typeface="HG丸ｺﾞｼｯｸM-PRO" panose="020F0600000000000000" pitchFamily="50" charset="-128"/>
              </a:rPr>
              <a:t>による自律的な生活習慣</a:t>
            </a:r>
          </a:p>
          <a:p>
            <a:r>
              <a:rPr lang="ja-JP" altLang="en-US" sz="2000" b="1" dirty="0">
                <a:latin typeface="HG丸ｺﾞｼｯｸM-PRO" panose="020F0600000000000000" pitchFamily="50" charset="-128"/>
                <a:ea typeface="HG丸ｺﾞｼｯｸM-PRO" panose="020F0600000000000000" pitchFamily="50" charset="-128"/>
              </a:rPr>
              <a:t>   の確立</a:t>
            </a:r>
          </a:p>
          <a:p>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・場の構造化</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特別支援学級</a:t>
            </a:r>
            <a:r>
              <a:rPr kumimoji="1"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smtClean="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62320" y="1340768"/>
            <a:ext cx="4945784" cy="461665"/>
          </a:xfrm>
          <a:prstGeom prst="rect">
            <a:avLst/>
          </a:prstGeom>
          <a:noFill/>
        </p:spPr>
        <p:txBody>
          <a:bodyPr wrap="square" rtlCol="0">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○学習に</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集中しやすい環境の工夫</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角丸四角形吹き出し 2"/>
          <p:cNvSpPr/>
          <p:nvPr/>
        </p:nvSpPr>
        <p:spPr>
          <a:xfrm>
            <a:off x="5652120" y="1628800"/>
            <a:ext cx="3179366" cy="632486"/>
          </a:xfrm>
          <a:prstGeom prst="wedgeRoundRectCallout">
            <a:avLst>
              <a:gd name="adj1" fmla="val -48232"/>
              <a:gd name="adj2" fmla="val 386127"/>
              <a:gd name="adj3" fmla="val 16667"/>
            </a:avLst>
          </a:prstGeom>
          <a:solidFill>
            <a:srgbClr val="FFFF00">
              <a:alpha val="7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クールダウンスペース</a:t>
            </a:r>
          </a:p>
        </p:txBody>
      </p:sp>
      <p:sp>
        <p:nvSpPr>
          <p:cNvPr id="5" name="角丸四角形吹き出し 4"/>
          <p:cNvSpPr/>
          <p:nvPr/>
        </p:nvSpPr>
        <p:spPr>
          <a:xfrm>
            <a:off x="1187624" y="1945043"/>
            <a:ext cx="3528392" cy="619861"/>
          </a:xfrm>
          <a:prstGeom prst="wedgeRoundRectCallout">
            <a:avLst>
              <a:gd name="adj1" fmla="val -14257"/>
              <a:gd name="adj2" fmla="val 132956"/>
              <a:gd name="adj3" fmla="val 16667"/>
            </a:avLst>
          </a:prstGeom>
          <a:solidFill>
            <a:srgbClr val="FFFF00">
              <a:alpha val="7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落ち着ける、整った環境</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20</a:t>
            </a:fld>
            <a:endParaRPr kumimoji="1" lang="ja-JP" altLang="en-US"/>
          </a:p>
        </p:txBody>
      </p:sp>
    </p:spTree>
    <p:extLst>
      <p:ext uri="{BB962C8B-B14F-4D97-AF65-F5344CB8AC3E}">
        <p14:creationId xmlns:p14="http://schemas.microsoft.com/office/powerpoint/2010/main" val="2545624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354.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528" y="2129978"/>
            <a:ext cx="3747294" cy="3747294"/>
          </a:xfrm>
        </p:spPr>
      </p:pic>
      <p:pic>
        <p:nvPicPr>
          <p:cNvPr id="6" name="図 5" descr="IMG_135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3503" y="2348880"/>
            <a:ext cx="3492749" cy="3492748"/>
          </a:xfrm>
          <a:prstGeom prst="rect">
            <a:avLst/>
          </a:prstGeom>
        </p:spPr>
      </p:pic>
      <p:sp>
        <p:nvSpPr>
          <p:cNvPr id="9" name="四角形吹き出し 8"/>
          <p:cNvSpPr/>
          <p:nvPr/>
        </p:nvSpPr>
        <p:spPr>
          <a:xfrm>
            <a:off x="657225" y="6093296"/>
            <a:ext cx="1704975" cy="533400"/>
          </a:xfrm>
          <a:prstGeom prst="wedgeRectCallout">
            <a:avLst>
              <a:gd name="adj1" fmla="val -16922"/>
              <a:gd name="adj2" fmla="val -135119"/>
            </a:avLst>
          </a:prstGeom>
          <a:solidFill>
            <a:srgbClr val="FFFF00">
              <a:alpha val="4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１週間単位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四角形吹き出し 9"/>
          <p:cNvSpPr/>
          <p:nvPr/>
        </p:nvSpPr>
        <p:spPr>
          <a:xfrm>
            <a:off x="3083049" y="6093296"/>
            <a:ext cx="1704975" cy="533400"/>
          </a:xfrm>
          <a:prstGeom prst="wedgeRectCallout">
            <a:avLst>
              <a:gd name="adj1" fmla="val -58546"/>
              <a:gd name="adj2" fmla="val -393541"/>
            </a:avLst>
          </a:prstGeom>
          <a:solidFill>
            <a:srgbClr val="FFFF00">
              <a:alpha val="6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１日単位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3" name="図 12" descr="IMG_013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1" y="2564904"/>
            <a:ext cx="3248025" cy="3248025"/>
          </a:xfrm>
          <a:prstGeom prst="rect">
            <a:avLst/>
          </a:prstGeom>
        </p:spPr>
      </p:pic>
      <p:sp>
        <p:nvSpPr>
          <p:cNvPr id="14" name="四角形吹き出し 13"/>
          <p:cNvSpPr/>
          <p:nvPr/>
        </p:nvSpPr>
        <p:spPr>
          <a:xfrm>
            <a:off x="6516216" y="6093296"/>
            <a:ext cx="1704975" cy="533400"/>
          </a:xfrm>
          <a:prstGeom prst="wedgeRectCallout">
            <a:avLst>
              <a:gd name="adj1" fmla="val 11244"/>
              <a:gd name="adj2" fmla="val -249903"/>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１時間単位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87205" y="162773"/>
            <a:ext cx="7918621" cy="769441"/>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a:t>
            </a:r>
            <a:r>
              <a:rPr lang="ja-JP" altLang="en-US" sz="2000" b="1" dirty="0">
                <a:latin typeface="HG丸ｺﾞｼｯｸM-PRO" panose="020F0600000000000000" pitchFamily="50" charset="-128"/>
                <a:ea typeface="HG丸ｺﾞｼｯｸM-PRO" panose="020F0600000000000000" pitchFamily="50" charset="-128"/>
              </a:rPr>
              <a:t>ＴＥＡＣＣＨ手法の積極的</a:t>
            </a:r>
            <a:r>
              <a:rPr lang="ja-JP" altLang="en-US" sz="2000" b="1" dirty="0" smtClean="0">
                <a:latin typeface="HG丸ｺﾞｼｯｸM-PRO" panose="020F0600000000000000" pitchFamily="50" charset="-128"/>
                <a:ea typeface="HG丸ｺﾞｼｯｸM-PRO" panose="020F0600000000000000" pitchFamily="50" charset="-128"/>
              </a:rPr>
              <a:t>な活用</a:t>
            </a:r>
            <a:r>
              <a:rPr lang="ja-JP" altLang="en-US" sz="2000" b="1" dirty="0">
                <a:latin typeface="HG丸ｺﾞｼｯｸM-PRO" panose="020F0600000000000000" pitchFamily="50" charset="-128"/>
                <a:ea typeface="HG丸ｺﾞｼｯｸM-PRO" panose="020F0600000000000000" pitchFamily="50" charset="-128"/>
              </a:rPr>
              <a:t>による自律的な生活</a:t>
            </a:r>
            <a:r>
              <a:rPr lang="ja-JP" altLang="en-US" sz="2000" b="1" dirty="0" smtClean="0">
                <a:latin typeface="HG丸ｺﾞｼｯｸM-PRO" panose="020F0600000000000000" pitchFamily="50" charset="-128"/>
                <a:ea typeface="HG丸ｺﾞｼｯｸM-PRO" panose="020F0600000000000000" pitchFamily="50" charset="-128"/>
              </a:rPr>
              <a:t>習慣の</a:t>
            </a:r>
            <a:r>
              <a:rPr lang="ja-JP" altLang="en-US" sz="2000" b="1" dirty="0">
                <a:latin typeface="HG丸ｺﾞｼｯｸM-PRO" panose="020F0600000000000000" pitchFamily="50" charset="-128"/>
                <a:ea typeface="HG丸ｺﾞｼｯｸM-PRO" panose="020F0600000000000000" pitchFamily="50" charset="-128"/>
              </a:rPr>
              <a:t>確立</a:t>
            </a:r>
          </a:p>
          <a:p>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・活動の構造化</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情報伝達・確認の工夫</a:t>
            </a:r>
            <a:r>
              <a:rPr kumimoji="1"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smtClean="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634328" y="1124744"/>
            <a:ext cx="7871498" cy="830997"/>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○１週間ごと、１日ごと、１時間ごとの見通しを持ちや</a:t>
            </a:r>
          </a:p>
          <a:p>
            <a:r>
              <a:rPr lang="ja-JP" altLang="en-US" sz="2400" b="1" dirty="0">
                <a:solidFill>
                  <a:srgbClr val="0070C0"/>
                </a:solidFill>
                <a:latin typeface="HG丸ｺﾞｼｯｸM-PRO" panose="020F0600000000000000" pitchFamily="50" charset="-128"/>
                <a:ea typeface="HG丸ｺﾞｼｯｸM-PRO" panose="020F0600000000000000" pitchFamily="50" charset="-128"/>
              </a:rPr>
              <a:t> </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  </a:t>
            </a:r>
            <a:r>
              <a:rPr lang="ja-JP" altLang="en-US" sz="2400" b="1" dirty="0" err="1" smtClean="0">
                <a:solidFill>
                  <a:srgbClr val="0070C0"/>
                </a:solidFill>
                <a:latin typeface="HG丸ｺﾞｼｯｸM-PRO" panose="020F0600000000000000" pitchFamily="50" charset="-128"/>
                <a:ea typeface="HG丸ｺﾞｼｯｸM-PRO" panose="020F0600000000000000" pitchFamily="50" charset="-128"/>
              </a:rPr>
              <a:t>すくする</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情報伝達の工夫</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21</a:t>
            </a:fld>
            <a:endParaRPr kumimoji="1" lang="ja-JP" altLang="en-US"/>
          </a:p>
        </p:txBody>
      </p:sp>
    </p:spTree>
    <p:extLst>
      <p:ext uri="{BB962C8B-B14F-4D97-AF65-F5344CB8AC3E}">
        <p14:creationId xmlns:p14="http://schemas.microsoft.com/office/powerpoint/2010/main" val="237941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353.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59578" y="2578865"/>
            <a:ext cx="3424844" cy="2568633"/>
          </a:xfrm>
        </p:spPr>
      </p:pic>
      <p:pic>
        <p:nvPicPr>
          <p:cNvPr id="5" name="図 4" descr="IMG_135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975" y="2372321"/>
            <a:ext cx="2943225" cy="2943225"/>
          </a:xfrm>
          <a:prstGeom prst="rect">
            <a:avLst/>
          </a:prstGeom>
        </p:spPr>
      </p:pic>
      <p:sp>
        <p:nvSpPr>
          <p:cNvPr id="6" name="四角形吹き出し 5"/>
          <p:cNvSpPr/>
          <p:nvPr/>
        </p:nvSpPr>
        <p:spPr>
          <a:xfrm>
            <a:off x="1043609" y="5775920"/>
            <a:ext cx="2842592" cy="533400"/>
          </a:xfrm>
          <a:prstGeom prst="wedgeRectCallout">
            <a:avLst>
              <a:gd name="adj1" fmla="val -16922"/>
              <a:gd name="adj2" fmla="val -13511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お家の方とのやりとり</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四角形吹き出し 6"/>
          <p:cNvSpPr/>
          <p:nvPr/>
        </p:nvSpPr>
        <p:spPr>
          <a:xfrm>
            <a:off x="5148064" y="5775920"/>
            <a:ext cx="2520280" cy="533400"/>
          </a:xfrm>
          <a:prstGeom prst="wedgeRectCallout">
            <a:avLst>
              <a:gd name="adj1" fmla="val -16922"/>
              <a:gd name="adj2" fmla="val -13511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少しずつ　自分でメモ</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右矢印 7"/>
          <p:cNvSpPr/>
          <p:nvPr/>
        </p:nvSpPr>
        <p:spPr>
          <a:xfrm>
            <a:off x="4048125" y="3431182"/>
            <a:ext cx="476250" cy="825500"/>
          </a:xfrm>
          <a:prstGeom prst="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7205" y="162773"/>
            <a:ext cx="7918621" cy="769441"/>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a:t>
            </a:r>
            <a:r>
              <a:rPr lang="ja-JP" altLang="en-US" sz="2000" b="1" dirty="0">
                <a:latin typeface="HG丸ｺﾞｼｯｸM-PRO" panose="020F0600000000000000" pitchFamily="50" charset="-128"/>
                <a:ea typeface="HG丸ｺﾞｼｯｸM-PRO" panose="020F0600000000000000" pitchFamily="50" charset="-128"/>
              </a:rPr>
              <a:t>ＴＥＡＣＣＨ手法の積極的</a:t>
            </a:r>
            <a:r>
              <a:rPr lang="ja-JP" altLang="en-US" sz="2000" b="1" dirty="0" smtClean="0">
                <a:latin typeface="HG丸ｺﾞｼｯｸM-PRO" panose="020F0600000000000000" pitchFamily="50" charset="-128"/>
                <a:ea typeface="HG丸ｺﾞｼｯｸM-PRO" panose="020F0600000000000000" pitchFamily="50" charset="-128"/>
              </a:rPr>
              <a:t>な活用</a:t>
            </a:r>
            <a:r>
              <a:rPr lang="ja-JP" altLang="en-US" sz="2000" b="1" dirty="0">
                <a:latin typeface="HG丸ｺﾞｼｯｸM-PRO" panose="020F0600000000000000" pitchFamily="50" charset="-128"/>
                <a:ea typeface="HG丸ｺﾞｼｯｸM-PRO" panose="020F0600000000000000" pitchFamily="50" charset="-128"/>
              </a:rPr>
              <a:t>による自律的な生活</a:t>
            </a:r>
            <a:r>
              <a:rPr lang="ja-JP" altLang="en-US" sz="2000" b="1" dirty="0" smtClean="0">
                <a:latin typeface="HG丸ｺﾞｼｯｸM-PRO" panose="020F0600000000000000" pitchFamily="50" charset="-128"/>
                <a:ea typeface="HG丸ｺﾞｼｯｸM-PRO" panose="020F0600000000000000" pitchFamily="50" charset="-128"/>
              </a:rPr>
              <a:t>習慣の</a:t>
            </a:r>
            <a:r>
              <a:rPr lang="ja-JP" altLang="en-US" sz="2000" b="1" dirty="0">
                <a:latin typeface="HG丸ｺﾞｼｯｸM-PRO" panose="020F0600000000000000" pitchFamily="50" charset="-128"/>
                <a:ea typeface="HG丸ｺﾞｼｯｸM-PRO" panose="020F0600000000000000" pitchFamily="50" charset="-128"/>
              </a:rPr>
              <a:t>確立</a:t>
            </a:r>
          </a:p>
          <a:p>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・活動の構造化</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情報伝達・確認の工夫</a:t>
            </a:r>
            <a:r>
              <a:rPr kumimoji="1"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634328" y="1124744"/>
            <a:ext cx="7871498" cy="830997"/>
          </a:xfrm>
          <a:prstGeom prst="rect">
            <a:avLst/>
          </a:prstGeom>
          <a:noFill/>
        </p:spPr>
        <p:txBody>
          <a:bodyPr wrap="square" rtlCol="0">
            <a:spAutoFit/>
          </a:bodyPr>
          <a:lstStyle/>
          <a:p>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○自らの行動を律することができるようにするための情</a:t>
            </a:r>
          </a:p>
          <a:p>
            <a:r>
              <a:rPr lang="ja-JP" altLang="en-US" sz="2400" b="1" dirty="0">
                <a:solidFill>
                  <a:srgbClr val="0070C0"/>
                </a:solidFill>
                <a:latin typeface="HG丸ｺﾞｼｯｸM-PRO" panose="020F0600000000000000" pitchFamily="50" charset="-128"/>
                <a:ea typeface="HG丸ｺﾞｼｯｸM-PRO" panose="020F0600000000000000" pitchFamily="50" charset="-128"/>
              </a:rPr>
              <a:t> </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  報確認方法の確立に向けた工夫</a:t>
            </a:r>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22</a:t>
            </a:fld>
            <a:endParaRPr kumimoji="1" lang="ja-JP" altLang="en-US"/>
          </a:p>
        </p:txBody>
      </p:sp>
    </p:spTree>
    <p:extLst>
      <p:ext uri="{BB962C8B-B14F-4D97-AF65-F5344CB8AC3E}">
        <p14:creationId xmlns:p14="http://schemas.microsoft.com/office/powerpoint/2010/main" val="341960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 7" descr="IMG_1369.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37460" y="2337796"/>
            <a:ext cx="4069080" cy="3050771"/>
          </a:xfrm>
        </p:spPr>
      </p:pic>
      <p:pic>
        <p:nvPicPr>
          <p:cNvPr id="9" name="図 8" descr="IMG_137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2133923"/>
            <a:ext cx="3378721" cy="3378721"/>
          </a:xfrm>
          <a:prstGeom prst="rect">
            <a:avLst/>
          </a:prstGeom>
        </p:spPr>
      </p:pic>
      <p:sp>
        <p:nvSpPr>
          <p:cNvPr id="10" name="四角形吹き出し 9"/>
          <p:cNvSpPr/>
          <p:nvPr/>
        </p:nvSpPr>
        <p:spPr>
          <a:xfrm>
            <a:off x="7410450" y="2524348"/>
            <a:ext cx="1524000" cy="2337420"/>
          </a:xfrm>
          <a:prstGeom prst="wedgeRectCallout">
            <a:avLst>
              <a:gd name="adj1" fmla="val -92321"/>
              <a:gd name="adj2" fmla="val 24816"/>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ＳＳＴのまとめ</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確認したこと）</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はカードにしてためていく。たまったらご褒美</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吹き出し 10"/>
          <p:cNvSpPr/>
          <p:nvPr/>
        </p:nvSpPr>
        <p:spPr>
          <a:xfrm>
            <a:off x="257175" y="5890468"/>
            <a:ext cx="5010150" cy="850900"/>
          </a:xfrm>
          <a:prstGeom prst="wedgeRectCallout">
            <a:avLst>
              <a:gd name="adj1" fmla="val 12902"/>
              <a:gd name="adj2" fmla="val -10350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これまでにあった不適切な振る舞いを「架空の話」として提示</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相手の気持ちの変化も視覚化して示す</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39553" y="332656"/>
            <a:ext cx="7488832" cy="1077218"/>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②場面に応じたＳＳＴによる </a:t>
            </a:r>
            <a:r>
              <a:rPr lang="ja-JP" altLang="en-US" sz="2000" b="1" dirty="0" smtClean="0">
                <a:latin typeface="HG丸ｺﾞｼｯｸM-PRO" panose="020F0600000000000000" pitchFamily="50" charset="-128"/>
                <a:ea typeface="HG丸ｺﾞｼｯｸM-PRO" panose="020F0600000000000000" pitchFamily="50" charset="-128"/>
              </a:rPr>
              <a:t>「行動</a:t>
            </a:r>
            <a:r>
              <a:rPr lang="ja-JP" altLang="en-US" sz="2000" b="1" dirty="0">
                <a:latin typeface="HG丸ｺﾞｼｯｸM-PRO" panose="020F0600000000000000" pitchFamily="50" charset="-128"/>
                <a:ea typeface="HG丸ｺﾞｼｯｸM-PRO" panose="020F0600000000000000" pitchFamily="50" charset="-128"/>
              </a:rPr>
              <a:t>⇔背景心理」の</a:t>
            </a:r>
            <a:r>
              <a:rPr lang="ja-JP" altLang="en-US" sz="2000" b="1" dirty="0" smtClean="0">
                <a:latin typeface="HG丸ｺﾞｼｯｸM-PRO" panose="020F0600000000000000" pitchFamily="50" charset="-128"/>
                <a:ea typeface="HG丸ｺﾞｼｯｸM-PRO" panose="020F0600000000000000" pitchFamily="50" charset="-128"/>
              </a:rPr>
              <a:t>理解促進、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ルール化</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・自立活動の時間における指導</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79512" y="1556792"/>
            <a:ext cx="8779321" cy="461665"/>
          </a:xfrm>
          <a:prstGeom prst="rect">
            <a:avLst/>
          </a:prstGeom>
          <a:noFill/>
        </p:spPr>
        <p:txBody>
          <a:bodyPr wrap="square" rtlCol="0">
            <a:spAutoFit/>
          </a:bodyPr>
          <a:lstStyle/>
          <a:p>
            <a:r>
              <a:rPr kumimoji="1" lang="ja-JP" altLang="en-US" sz="2400"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想定される課題に</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取り組むＳＳＴ</a:t>
            </a:r>
            <a:r>
              <a:rPr lang="en-US" altLang="ja-JP" sz="2400"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大人になるためのＳＳＴ</a:t>
            </a:r>
            <a:r>
              <a:rPr lang="en-US" altLang="ja-JP" sz="2400" b="1" dirty="0" smtClean="0">
                <a:solidFill>
                  <a:srgbClr val="0070C0"/>
                </a:solidFill>
                <a:latin typeface="HG丸ｺﾞｼｯｸM-PRO" panose="020F0600000000000000" pitchFamily="50" charset="-128"/>
                <a:ea typeface="HG丸ｺﾞｼｯｸM-PRO" panose="020F0600000000000000" pitchFamily="50" charset="-128"/>
              </a:rPr>
              <a:t>)</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23</a:t>
            </a:fld>
            <a:endParaRPr kumimoji="1" lang="ja-JP" altLang="en-US"/>
          </a:p>
        </p:txBody>
      </p:sp>
    </p:spTree>
    <p:extLst>
      <p:ext uri="{BB962C8B-B14F-4D97-AF65-F5344CB8AC3E}">
        <p14:creationId xmlns:p14="http://schemas.microsoft.com/office/powerpoint/2010/main" val="19860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 7" descr="IMG_0994.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74864" y="2204864"/>
            <a:ext cx="2582884" cy="3010643"/>
          </a:xfrm>
        </p:spPr>
      </p:pic>
      <p:sp>
        <p:nvSpPr>
          <p:cNvPr id="9" name="四角形吹き出し 8"/>
          <p:cNvSpPr/>
          <p:nvPr/>
        </p:nvSpPr>
        <p:spPr>
          <a:xfrm>
            <a:off x="835270" y="5373216"/>
            <a:ext cx="3297344" cy="1224136"/>
          </a:xfrm>
          <a:prstGeom prst="wedgeRectCallout">
            <a:avLst>
              <a:gd name="adj1" fmla="val -30734"/>
              <a:gd name="adj2" fmla="val -77503"/>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「朝はさっと朝学習にとりかかる」</a:t>
            </a:r>
            <a:r>
              <a:rPr lang="ja-JP" altLang="en-US" sz="2000" dirty="0" smtClean="0">
                <a:latin typeface="HG丸ｺﾞｼｯｸM-PRO" panose="020F0600000000000000" pitchFamily="50" charset="-128"/>
                <a:ea typeface="HG丸ｺﾞｼｯｸM-PRO" panose="020F0600000000000000" pitchFamily="50" charset="-128"/>
              </a:rPr>
              <a:t>にはどうすればよいか、伝える場合</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10" name="図 9" descr="IMG_099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38255" y="2148911"/>
            <a:ext cx="3411188" cy="2720249"/>
          </a:xfrm>
          <a:prstGeom prst="rect">
            <a:avLst/>
          </a:prstGeom>
        </p:spPr>
      </p:pic>
      <p:sp>
        <p:nvSpPr>
          <p:cNvPr id="11" name="四角形吹き出し 10"/>
          <p:cNvSpPr/>
          <p:nvPr/>
        </p:nvSpPr>
        <p:spPr>
          <a:xfrm>
            <a:off x="4607170" y="5238528"/>
            <a:ext cx="3854000" cy="1358824"/>
          </a:xfrm>
          <a:prstGeom prst="wedgeRectCallout">
            <a:avLst>
              <a:gd name="adj1" fmla="val -13157"/>
              <a:gd name="adj2" fmla="val -125431"/>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HG丸ｺﾞｼｯｸM-PRO" panose="020F0600000000000000" pitchFamily="50" charset="-128"/>
                <a:ea typeface="HG丸ｺﾞｼｯｸM-PRO" panose="020F0600000000000000" pitchFamily="50" charset="-128"/>
              </a:rPr>
              <a:t>不適切な行動があった時、なぜその行動がいけないのかを伝える場合</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39553" y="332656"/>
            <a:ext cx="7488832" cy="1077218"/>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②場面に応じたＳＳＴによる </a:t>
            </a:r>
            <a:r>
              <a:rPr lang="ja-JP" altLang="en-US" sz="2000" b="1" dirty="0" smtClean="0">
                <a:latin typeface="HG丸ｺﾞｼｯｸM-PRO" panose="020F0600000000000000" pitchFamily="50" charset="-128"/>
                <a:ea typeface="HG丸ｺﾞｼｯｸM-PRO" panose="020F0600000000000000" pitchFamily="50" charset="-128"/>
              </a:rPr>
              <a:t>「行動</a:t>
            </a:r>
            <a:r>
              <a:rPr lang="ja-JP" altLang="en-US" sz="2000" b="1" dirty="0">
                <a:latin typeface="HG丸ｺﾞｼｯｸM-PRO" panose="020F0600000000000000" pitchFamily="50" charset="-128"/>
                <a:ea typeface="HG丸ｺﾞｼｯｸM-PRO" panose="020F0600000000000000" pitchFamily="50" charset="-128"/>
              </a:rPr>
              <a:t>⇔背景心理」の</a:t>
            </a:r>
            <a:r>
              <a:rPr lang="ja-JP" altLang="en-US" sz="2000" b="1" dirty="0" smtClean="0">
                <a:latin typeface="HG丸ｺﾞｼｯｸM-PRO" panose="020F0600000000000000" pitchFamily="50" charset="-128"/>
                <a:ea typeface="HG丸ｺﾞｼｯｸM-PRO" panose="020F0600000000000000" pitchFamily="50" charset="-128"/>
              </a:rPr>
              <a:t>理解促進、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ルール化</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・自立活動の時間における指導</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79512" y="1556792"/>
            <a:ext cx="8856984" cy="461665"/>
          </a:xfrm>
          <a:prstGeom prst="rect">
            <a:avLst/>
          </a:prstGeom>
          <a:noFill/>
        </p:spPr>
        <p:txBody>
          <a:bodyPr wrap="square" rtlCol="0">
            <a:spAutoFit/>
          </a:bodyPr>
          <a:lstStyle/>
          <a:p>
            <a:r>
              <a:rPr kumimoji="1" lang="ja-JP" altLang="en-US" sz="2400"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sz="2400" b="1" dirty="0" smtClean="0">
                <a:solidFill>
                  <a:srgbClr val="0070C0"/>
                </a:solidFill>
                <a:latin typeface="HG丸ｺﾞｼｯｸM-PRO" panose="020F0600000000000000" pitchFamily="50" charset="-128"/>
                <a:ea typeface="HG丸ｺﾞｼｯｸM-PRO" panose="020F0600000000000000" pitchFamily="50" charset="-128"/>
              </a:rPr>
              <a:t>具体的表現への置換え、図式化による行動⇔背景の理解促進</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24</a:t>
            </a:fld>
            <a:endParaRPr kumimoji="1" lang="ja-JP" altLang="en-US"/>
          </a:p>
        </p:txBody>
      </p:sp>
    </p:spTree>
    <p:extLst>
      <p:ext uri="{BB962C8B-B14F-4D97-AF65-F5344CB8AC3E}">
        <p14:creationId xmlns:p14="http://schemas.microsoft.com/office/powerpoint/2010/main" val="1380414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8" descr="IMG_1379.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6556" y="1628800"/>
            <a:ext cx="2566194" cy="2566194"/>
          </a:xfrm>
        </p:spPr>
      </p:pic>
      <p:pic>
        <p:nvPicPr>
          <p:cNvPr id="7" name="図 6" descr="IMG_137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925" y="4032275"/>
            <a:ext cx="2743200" cy="2743200"/>
          </a:xfrm>
          <a:prstGeom prst="rect">
            <a:avLst/>
          </a:prstGeom>
        </p:spPr>
      </p:pic>
      <p:sp>
        <p:nvSpPr>
          <p:cNvPr id="10" name="四角形吹き出し 9"/>
          <p:cNvSpPr/>
          <p:nvPr/>
        </p:nvSpPr>
        <p:spPr>
          <a:xfrm>
            <a:off x="3362324" y="2076475"/>
            <a:ext cx="1647825" cy="2032000"/>
          </a:xfrm>
          <a:prstGeom prst="wedgeRectCallout">
            <a:avLst>
              <a:gd name="adj1" fmla="val -86458"/>
              <a:gd name="adj2" fmla="val -2187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交流学級での</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トラブル発生</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状況の把握</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四角形吹き出し 5"/>
          <p:cNvSpPr/>
          <p:nvPr/>
        </p:nvSpPr>
        <p:spPr>
          <a:xfrm>
            <a:off x="3486150" y="4552975"/>
            <a:ext cx="1524000" cy="2032000"/>
          </a:xfrm>
          <a:prstGeom prst="wedgeRectCallout">
            <a:avLst>
              <a:gd name="adj1" fmla="val -86458"/>
              <a:gd name="adj2" fmla="val -2187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とった言動の</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振り返り</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とるべき</a:t>
            </a: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言動の</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確認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右矢印 7"/>
          <p:cNvSpPr/>
          <p:nvPr/>
        </p:nvSpPr>
        <p:spPr>
          <a:xfrm>
            <a:off x="5191125" y="3892575"/>
            <a:ext cx="552450"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IMG_137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3575" y="3320941"/>
            <a:ext cx="3039851" cy="1864605"/>
          </a:xfrm>
          <a:prstGeom prst="rect">
            <a:avLst/>
          </a:prstGeom>
        </p:spPr>
      </p:pic>
      <p:sp>
        <p:nvSpPr>
          <p:cNvPr id="13" name="四角形吹き出し 12"/>
          <p:cNvSpPr/>
          <p:nvPr/>
        </p:nvSpPr>
        <p:spPr>
          <a:xfrm>
            <a:off x="5940152" y="1931467"/>
            <a:ext cx="2879998" cy="1224508"/>
          </a:xfrm>
          <a:prstGeom prst="wedgeRectCallou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「約束カード」にして振り返る</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交流での生活に汎化する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39553" y="332656"/>
            <a:ext cx="7488832" cy="1077218"/>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②場面に応じたＳＳＴによる </a:t>
            </a:r>
            <a:r>
              <a:rPr lang="ja-JP" altLang="en-US" sz="2000" b="1" dirty="0" smtClean="0">
                <a:latin typeface="HG丸ｺﾞｼｯｸM-PRO" panose="020F0600000000000000" pitchFamily="50" charset="-128"/>
                <a:ea typeface="HG丸ｺﾞｼｯｸM-PRO" panose="020F0600000000000000" pitchFamily="50" charset="-128"/>
              </a:rPr>
              <a:t>「行動</a:t>
            </a:r>
            <a:r>
              <a:rPr lang="ja-JP" altLang="en-US" sz="2000" b="1" dirty="0">
                <a:latin typeface="HG丸ｺﾞｼｯｸM-PRO" panose="020F0600000000000000" pitchFamily="50" charset="-128"/>
                <a:ea typeface="HG丸ｺﾞｼｯｸM-PRO" panose="020F0600000000000000" pitchFamily="50" charset="-128"/>
              </a:rPr>
              <a:t>⇔背景心理」の</a:t>
            </a:r>
            <a:r>
              <a:rPr lang="ja-JP" altLang="en-US" sz="2000" b="1" dirty="0" smtClean="0">
                <a:latin typeface="HG丸ｺﾞｼｯｸM-PRO" panose="020F0600000000000000" pitchFamily="50" charset="-128"/>
                <a:ea typeface="HG丸ｺﾞｼｯｸM-PRO" panose="020F0600000000000000" pitchFamily="50" charset="-128"/>
              </a:rPr>
              <a:t>理解促進、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ルール化</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・「困り」が生じたときの指導</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鉛筆ＳＳＴ </a:t>
            </a:r>
            <a:r>
              <a:rPr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1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25</a:t>
            </a:fld>
            <a:endParaRPr kumimoji="1" lang="ja-JP" altLang="en-US"/>
          </a:p>
        </p:txBody>
      </p:sp>
    </p:spTree>
    <p:extLst>
      <p:ext uri="{BB962C8B-B14F-4D97-AF65-F5344CB8AC3E}">
        <p14:creationId xmlns:p14="http://schemas.microsoft.com/office/powerpoint/2010/main" val="737364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38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2080254" y="3039900"/>
            <a:ext cx="4628092" cy="2603302"/>
          </a:xfrm>
        </p:spPr>
      </p:pic>
      <p:sp>
        <p:nvSpPr>
          <p:cNvPr id="5" name="四角形吹き出し 4"/>
          <p:cNvSpPr/>
          <p:nvPr/>
        </p:nvSpPr>
        <p:spPr>
          <a:xfrm>
            <a:off x="179512" y="2324100"/>
            <a:ext cx="2096963" cy="2755900"/>
          </a:xfrm>
          <a:prstGeom prst="wedgeRectCallout">
            <a:avLst>
              <a:gd name="adj1" fmla="val 92211"/>
              <a:gd name="adj2" fmla="val 1226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相手の言動</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（時系列に</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相手が困ったこと</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不快に思ったこと</a:t>
            </a:r>
            <a:endParaRPr kumimoji="1" lang="ja-JP" altLang="en-US" b="1" dirty="0"/>
          </a:p>
        </p:txBody>
      </p:sp>
      <p:sp>
        <p:nvSpPr>
          <p:cNvPr id="6" name="四角形吹き出し 5"/>
          <p:cNvSpPr/>
          <p:nvPr/>
        </p:nvSpPr>
        <p:spPr>
          <a:xfrm>
            <a:off x="6562725" y="2476500"/>
            <a:ext cx="2257747" cy="2755900"/>
          </a:xfrm>
          <a:prstGeom prst="wedgeRectCallout">
            <a:avLst>
              <a:gd name="adj1" fmla="val -84071"/>
              <a:gd name="adj2" fmla="val -1585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自分の言動</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（時系列に）</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不適切だったこと</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解決のために）</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これからすべきこと</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39553" y="332656"/>
            <a:ext cx="7488832" cy="1077218"/>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②場面に応じたＳＳＴによる </a:t>
            </a:r>
            <a:r>
              <a:rPr lang="ja-JP" altLang="en-US" sz="2000" b="1" dirty="0" smtClean="0">
                <a:latin typeface="HG丸ｺﾞｼｯｸM-PRO" panose="020F0600000000000000" pitchFamily="50" charset="-128"/>
                <a:ea typeface="HG丸ｺﾞｼｯｸM-PRO" panose="020F0600000000000000" pitchFamily="50" charset="-128"/>
              </a:rPr>
              <a:t>「行動</a:t>
            </a:r>
            <a:r>
              <a:rPr lang="ja-JP" altLang="en-US" sz="2000" b="1" dirty="0">
                <a:latin typeface="HG丸ｺﾞｼｯｸM-PRO" panose="020F0600000000000000" pitchFamily="50" charset="-128"/>
                <a:ea typeface="HG丸ｺﾞｼｯｸM-PRO" panose="020F0600000000000000" pitchFamily="50" charset="-128"/>
              </a:rPr>
              <a:t>⇔背景心理」の</a:t>
            </a:r>
            <a:r>
              <a:rPr lang="ja-JP" altLang="en-US" sz="2000" b="1" dirty="0" smtClean="0">
                <a:latin typeface="HG丸ｺﾞｼｯｸM-PRO" panose="020F0600000000000000" pitchFamily="50" charset="-128"/>
                <a:ea typeface="HG丸ｺﾞｼｯｸM-PRO" panose="020F0600000000000000" pitchFamily="50" charset="-128"/>
              </a:rPr>
              <a:t>理解促進、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ルール化</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・「困り」が生じたときの指導</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緊急鉛筆ＳＳＴ </a:t>
            </a:r>
            <a:r>
              <a:rPr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26</a:t>
            </a:fld>
            <a:endParaRPr kumimoji="1" lang="ja-JP" altLang="en-US"/>
          </a:p>
        </p:txBody>
      </p:sp>
    </p:spTree>
    <p:extLst>
      <p:ext uri="{BB962C8B-B14F-4D97-AF65-F5344CB8AC3E}">
        <p14:creationId xmlns:p14="http://schemas.microsoft.com/office/powerpoint/2010/main" val="3975349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敬語板書.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9456" y="1838326"/>
            <a:ext cx="3457575" cy="3457575"/>
          </a:xfrm>
        </p:spPr>
      </p:pic>
      <p:pic>
        <p:nvPicPr>
          <p:cNvPr id="5" name="図 4" descr="IMG_016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0075" y="3352800"/>
            <a:ext cx="2362200" cy="2362200"/>
          </a:xfrm>
          <a:prstGeom prst="rect">
            <a:avLst/>
          </a:prstGeom>
        </p:spPr>
      </p:pic>
      <p:sp>
        <p:nvSpPr>
          <p:cNvPr id="6" name="四角形吹き出し 5"/>
          <p:cNvSpPr/>
          <p:nvPr/>
        </p:nvSpPr>
        <p:spPr>
          <a:xfrm>
            <a:off x="4724400" y="1700808"/>
            <a:ext cx="2546840" cy="1143992"/>
          </a:xfrm>
          <a:prstGeom prst="wedgeRectCallout">
            <a:avLst>
              <a:gd name="adj1" fmla="val -32427"/>
              <a:gd name="adj2" fmla="val 9298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板書とノート（ワークシート）</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を一体化</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四角形吹き出し 6"/>
          <p:cNvSpPr/>
          <p:nvPr/>
        </p:nvSpPr>
        <p:spPr>
          <a:xfrm>
            <a:off x="7271240" y="4161692"/>
            <a:ext cx="1621240" cy="1972408"/>
          </a:xfrm>
          <a:prstGeom prst="wedgeRectCallout">
            <a:avLst>
              <a:gd name="adj1" fmla="val -126727"/>
              <a:gd name="adj2" fmla="val -22173"/>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書字が苦手な生徒には付箋を使って。</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個に応じて焦点化させる</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68920" y="332656"/>
            <a:ext cx="2202880" cy="400110"/>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➂その他の配慮</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68920" y="1052736"/>
            <a:ext cx="5947296" cy="461665"/>
          </a:xfrm>
          <a:prstGeom prst="rect">
            <a:avLst/>
          </a:prstGeom>
          <a:noFill/>
        </p:spPr>
        <p:txBody>
          <a:bodyPr wrap="square" rtlCol="0">
            <a:spAutoFit/>
          </a:bodyPr>
          <a:lstStyle/>
          <a:p>
            <a:r>
              <a:rPr kumimoji="1" lang="ja-JP" altLang="en-US" sz="2400" b="1" dirty="0" smtClean="0">
                <a:solidFill>
                  <a:srgbClr val="0070C0"/>
                </a:solidFill>
                <a:latin typeface="HG丸ｺﾞｼｯｸM-PRO" panose="020F0600000000000000" pitchFamily="50" charset="-128"/>
                <a:ea typeface="HG丸ｺﾞｼｯｸM-PRO" panose="020F0600000000000000" pitchFamily="50" charset="-128"/>
              </a:rPr>
              <a:t>○教科書・板書とワークシートの一体化</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27</a:t>
            </a:fld>
            <a:endParaRPr kumimoji="1" lang="ja-JP" altLang="en-US"/>
          </a:p>
        </p:txBody>
      </p:sp>
    </p:spTree>
    <p:extLst>
      <p:ext uri="{BB962C8B-B14F-4D97-AF65-F5344CB8AC3E}">
        <p14:creationId xmlns:p14="http://schemas.microsoft.com/office/powerpoint/2010/main" val="82182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0143 (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53281" y="1914526"/>
            <a:ext cx="3794919" cy="3794919"/>
          </a:xfrm>
        </p:spPr>
      </p:pic>
      <p:sp>
        <p:nvSpPr>
          <p:cNvPr id="5" name="四角形吹き出し 4"/>
          <p:cNvSpPr/>
          <p:nvPr/>
        </p:nvSpPr>
        <p:spPr>
          <a:xfrm>
            <a:off x="5114925" y="2778369"/>
            <a:ext cx="3171825" cy="2250832"/>
          </a:xfrm>
          <a:prstGeom prst="wedgeRectCallout">
            <a:avLst>
              <a:gd name="adj1" fmla="val -64076"/>
              <a:gd name="adj2" fmla="val 5286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文章を書くときは、手がかりが必要である。</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タブレット端末にいれた写真を操作しながら、職場体験学習の作文を書いている</a:t>
            </a:r>
            <a:r>
              <a:rPr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68920" y="332656"/>
            <a:ext cx="2202880" cy="400110"/>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➂その他の配慮</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68920" y="1052736"/>
            <a:ext cx="6595368" cy="461665"/>
          </a:xfrm>
          <a:prstGeom prst="rect">
            <a:avLst/>
          </a:prstGeom>
          <a:noFill/>
        </p:spPr>
        <p:txBody>
          <a:bodyPr wrap="square" rtlCol="0">
            <a:spAutoFit/>
          </a:bodyPr>
          <a:lstStyle/>
          <a:p>
            <a:r>
              <a:rPr kumimoji="1" lang="ja-JP" altLang="en-US" sz="2400" b="1" dirty="0" smtClean="0">
                <a:solidFill>
                  <a:srgbClr val="0070C0"/>
                </a:solidFill>
                <a:latin typeface="HG丸ｺﾞｼｯｸM-PRO" panose="020F0600000000000000" pitchFamily="50" charset="-128"/>
                <a:ea typeface="HG丸ｺﾞｼｯｸM-PRO" panose="020F0600000000000000" pitchFamily="50" charset="-128"/>
              </a:rPr>
              <a:t>○タブレット端末を利用した体験の振り返り</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28</a:t>
            </a:fld>
            <a:endParaRPr kumimoji="1" lang="ja-JP" altLang="en-US"/>
          </a:p>
        </p:txBody>
      </p:sp>
    </p:spTree>
    <p:extLst>
      <p:ext uri="{BB962C8B-B14F-4D97-AF65-F5344CB8AC3E}">
        <p14:creationId xmlns:p14="http://schemas.microsoft.com/office/powerpoint/2010/main" val="1126545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999381"/>
            <a:ext cx="8229600" cy="4525963"/>
          </a:xfrm>
        </p:spPr>
        <p:txBody>
          <a:bodyPr>
            <a:normAutofit fontScale="92500" lnSpcReduction="10000"/>
          </a:bodyPr>
          <a:lstStyle/>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r>
              <a:rPr lang="ja-JP" altLang="en-US" dirty="0" smtClean="0"/>
              <a:t>　</a:t>
            </a:r>
            <a:endParaRPr lang="en-US" altLang="ja-JP" dirty="0" smtClean="0"/>
          </a:p>
          <a:p>
            <a:pPr>
              <a:buNone/>
            </a:pPr>
            <a:r>
              <a:rPr kumimoji="1" lang="ja-JP" altLang="en-US" sz="3000" dirty="0" smtClean="0">
                <a:latin typeface="HG丸ｺﾞｼｯｸM-PRO" panose="020F0600000000000000" pitchFamily="50" charset="-128"/>
                <a:ea typeface="HG丸ｺﾞｼｯｸM-PRO" panose="020F0600000000000000" pitchFamily="50" charset="-128"/>
              </a:rPr>
              <a:t>クイックショナリ</a:t>
            </a:r>
            <a:r>
              <a:rPr kumimoji="1" lang="en-US" altLang="ja-JP" sz="3000" dirty="0" smtClean="0">
                <a:latin typeface="HG丸ｺﾞｼｯｸM-PRO" panose="020F0600000000000000" pitchFamily="50" charset="-128"/>
                <a:ea typeface="HG丸ｺﾞｼｯｸM-PRO" panose="020F0600000000000000" pitchFamily="50" charset="-128"/>
              </a:rPr>
              <a:t>―</a:t>
            </a:r>
            <a:r>
              <a:rPr kumimoji="1" lang="ja-JP" altLang="en-US" sz="3000" dirty="0" smtClean="0">
                <a:latin typeface="HG丸ｺﾞｼｯｸM-PRO" panose="020F0600000000000000" pitchFamily="50" charset="-128"/>
                <a:ea typeface="HG丸ｺﾞｼｯｸM-PRO" panose="020F0600000000000000" pitchFamily="50" charset="-128"/>
              </a:rPr>
              <a:t>　（日本語リーダー）の利用</a:t>
            </a:r>
            <a:endParaRPr kumimoji="1" lang="en-US" altLang="ja-JP" sz="3000" dirty="0" smtClean="0">
              <a:latin typeface="HG丸ｺﾞｼｯｸM-PRO" panose="020F0600000000000000" pitchFamily="50" charset="-128"/>
              <a:ea typeface="HG丸ｺﾞｼｯｸM-PRO" panose="020F0600000000000000" pitchFamily="50" charset="-128"/>
            </a:endParaRPr>
          </a:p>
          <a:p>
            <a:pPr>
              <a:buNone/>
            </a:pPr>
            <a:endParaRPr kumimoji="1" lang="ja-JP" altLang="en-US" sz="3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408" y="1767967"/>
            <a:ext cx="6031524" cy="369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68920" y="332656"/>
            <a:ext cx="2202880" cy="400110"/>
          </a:xfrm>
          <a:prstGeom prst="rect">
            <a:avLst/>
          </a:prstGeom>
          <a:solidFill>
            <a:srgbClr val="FF0000">
              <a:alpha val="40000"/>
            </a:srgbClr>
          </a:solidFill>
          <a:ln w="50800">
            <a:solidFill>
              <a:srgbClr val="FF0000"/>
            </a:solidFill>
          </a:ln>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➂その他の配慮</a:t>
            </a:r>
            <a:endParaRPr kumimoji="1" lang="ja-JP" altLang="en-US" sz="2800" b="1"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68920" y="1052736"/>
            <a:ext cx="4219104" cy="461665"/>
          </a:xfrm>
          <a:prstGeom prst="rect">
            <a:avLst/>
          </a:prstGeom>
          <a:noFill/>
        </p:spPr>
        <p:txBody>
          <a:bodyPr wrap="square" rtlCol="0">
            <a:spAutoFit/>
          </a:bodyPr>
          <a:lstStyle/>
          <a:p>
            <a:r>
              <a:rPr kumimoji="1" lang="ja-JP" altLang="en-US" sz="2400" b="1" dirty="0" smtClean="0">
                <a:solidFill>
                  <a:srgbClr val="0070C0"/>
                </a:solidFill>
                <a:latin typeface="HG丸ｺﾞｼｯｸM-PRO" panose="020F0600000000000000" pitchFamily="50" charset="-128"/>
                <a:ea typeface="HG丸ｺﾞｼｯｸM-PRO" panose="020F0600000000000000" pitchFamily="50" charset="-128"/>
              </a:rPr>
              <a:t>○識字困難な生徒への配慮</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29</a:t>
            </a:fld>
            <a:endParaRPr kumimoji="1" lang="ja-JP" altLang="en-US"/>
          </a:p>
        </p:txBody>
      </p:sp>
    </p:spTree>
    <p:extLst>
      <p:ext uri="{BB962C8B-B14F-4D97-AF65-F5344CB8AC3E}">
        <p14:creationId xmlns:p14="http://schemas.microsoft.com/office/powerpoint/2010/main" val="263094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016" y="352414"/>
            <a:ext cx="4644008" cy="830997"/>
          </a:xfrm>
          <a:prstGeom prst="rect">
            <a:avLst/>
          </a:prstGeom>
          <a:noFill/>
        </p:spPr>
        <p:txBody>
          <a:bodyPr wrap="square" rtlCol="0">
            <a:spAutoFit/>
          </a:bodyPr>
          <a:lstStyle/>
          <a:p>
            <a:r>
              <a:rPr kumimoji="1" lang="en-US" altLang="ja-JP" sz="4800" dirty="0" smtClean="0">
                <a:latin typeface="HG丸ｺﾞｼｯｸM-PRO" panose="020F0600000000000000" pitchFamily="50" charset="-128"/>
                <a:ea typeface="HG丸ｺﾞｼｯｸM-PRO" panose="020F0600000000000000" pitchFamily="50" charset="-128"/>
              </a:rPr>
              <a:t>《</a:t>
            </a:r>
            <a:r>
              <a:rPr kumimoji="1" lang="ja-JP" altLang="en-US" sz="4800" dirty="0" smtClean="0">
                <a:latin typeface="HG丸ｺﾞｼｯｸM-PRO" panose="020F0600000000000000" pitchFamily="50" charset="-128"/>
                <a:ea typeface="HG丸ｺﾞｼｯｸM-PRO" panose="020F0600000000000000" pitchFamily="50" charset="-128"/>
              </a:rPr>
              <a:t>報告の内容</a:t>
            </a:r>
            <a:r>
              <a:rPr kumimoji="1" lang="en-US" altLang="ja-JP" sz="4800" dirty="0" smtClean="0">
                <a:latin typeface="HG丸ｺﾞｼｯｸM-PRO" panose="020F0600000000000000" pitchFamily="50" charset="-128"/>
                <a:ea typeface="HG丸ｺﾞｼｯｸM-PRO" panose="020F0600000000000000" pitchFamily="50" charset="-128"/>
              </a:rPr>
              <a:t>》</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23528" y="4221088"/>
            <a:ext cx="8492961" cy="1216108"/>
          </a:xfrm>
          <a:prstGeom prst="rect">
            <a:avLst/>
          </a:prstGeom>
          <a:solidFill>
            <a:srgbClr val="00B0F0">
              <a:alpha val="35000"/>
            </a:srgb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solidFill>
                  <a:schemeClr val="tx1"/>
                </a:solidFill>
                <a:latin typeface="HG丸ｺﾞｼｯｸM-PRO" panose="020F0600000000000000" pitchFamily="50" charset="-128"/>
                <a:ea typeface="HG丸ｺﾞｼｯｸM-PRO" panose="020F0600000000000000" pitchFamily="50" charset="-128"/>
              </a:rPr>
              <a:t>Ⅱ</a:t>
            </a:r>
            <a:r>
              <a:rPr lang="ja-JP" altLang="en-US" sz="3200" b="1"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基礎的環境整備の取組</a:t>
            </a:r>
          </a:p>
          <a:p>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   ～ユニバーサルな学校・授業に向けて～</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327509" y="1844824"/>
            <a:ext cx="8564969" cy="1224136"/>
          </a:xfrm>
          <a:prstGeom prst="rect">
            <a:avLst/>
          </a:prstGeom>
          <a:solidFill>
            <a:srgbClr val="FF0000">
              <a:alpha val="3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chemeClr val="tx1"/>
                </a:solidFill>
                <a:latin typeface="HG丸ｺﾞｼｯｸM-PRO" panose="020F0600000000000000" pitchFamily="50" charset="-128"/>
                <a:ea typeface="HG丸ｺﾞｼｯｸM-PRO" panose="020F0600000000000000" pitchFamily="50" charset="-128"/>
              </a:rPr>
              <a:t>Ⅰ</a:t>
            </a:r>
            <a:r>
              <a:rPr kumimoji="1" lang="ja-JP" altLang="en-US" sz="3200" b="1" dirty="0" err="1"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tx1"/>
                </a:solidFill>
                <a:latin typeface="HG丸ｺﾞｼｯｸM-PRO" panose="020F0600000000000000" pitchFamily="50" charset="-128"/>
                <a:ea typeface="HG丸ｺﾞｼｯｸM-PRO" panose="020F0600000000000000" pitchFamily="50" charset="-128"/>
              </a:rPr>
              <a:t>個々の実態に応じた合理的配慮の提供</a:t>
            </a:r>
          </a:p>
          <a:p>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      ～アセスメントから具体的な配慮へ～</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a:t>
            </a:fld>
            <a:endParaRPr kumimoji="1" lang="ja-JP" altLang="en-US"/>
          </a:p>
        </p:txBody>
      </p:sp>
    </p:spTree>
    <p:extLst>
      <p:ext uri="{BB962C8B-B14F-4D97-AF65-F5344CB8AC3E}">
        <p14:creationId xmlns:p14="http://schemas.microsoft.com/office/powerpoint/2010/main" val="332876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7511" y="1780844"/>
            <a:ext cx="8492961" cy="1216108"/>
          </a:xfrm>
          <a:prstGeom prst="rect">
            <a:avLst/>
          </a:prstGeom>
          <a:solidFill>
            <a:srgbClr val="00B0F0">
              <a:alpha val="35000"/>
            </a:srgb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smtClean="0">
                <a:solidFill>
                  <a:schemeClr val="tx1"/>
                </a:solidFill>
                <a:latin typeface="HG丸ｺﾞｼｯｸM-PRO" panose="020F0600000000000000" pitchFamily="50" charset="-128"/>
                <a:ea typeface="HG丸ｺﾞｼｯｸM-PRO" panose="020F0600000000000000" pitchFamily="50" charset="-128"/>
              </a:rPr>
              <a:t>Ⅱ</a:t>
            </a:r>
            <a:r>
              <a:rPr lang="ja-JP" altLang="en-US" sz="3200" b="1"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基礎的環境整備の取組</a:t>
            </a:r>
          </a:p>
          <a:p>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   ～ユニバーサルな学校・授業に向けて～</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30</a:t>
            </a:fld>
            <a:endParaRPr kumimoji="1" lang="ja-JP" altLang="en-US"/>
          </a:p>
        </p:txBody>
      </p:sp>
    </p:spTree>
    <p:extLst>
      <p:ext uri="{BB962C8B-B14F-4D97-AF65-F5344CB8AC3E}">
        <p14:creationId xmlns:p14="http://schemas.microsoft.com/office/powerpoint/2010/main" val="1617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9552" y="2276872"/>
            <a:ext cx="2664295" cy="706090"/>
          </a:xfrm>
          <a:solidFill>
            <a:srgbClr val="00B0F0">
              <a:alpha val="50000"/>
            </a:srgbClr>
          </a:solidFill>
          <a:ln w="38100">
            <a:solidFill>
              <a:srgbClr val="0070C0"/>
            </a:solidFill>
          </a:ln>
        </p:spPr>
        <p:txBody>
          <a:bodyPr>
            <a:normAutofit/>
          </a:bodyPr>
          <a:lstStyle/>
          <a:p>
            <a:pPr eaLnBrk="1" hangingPunct="1"/>
            <a:r>
              <a:rPr lang="ja-JP" altLang="en-US" sz="3200" b="1" dirty="0" smtClean="0">
                <a:solidFill>
                  <a:srgbClr val="FF3300"/>
                </a:solidFill>
                <a:latin typeface="HG丸ｺﾞｼｯｸM-PRO" panose="020F0600000000000000" pitchFamily="50" charset="-128"/>
                <a:ea typeface="HG丸ｺﾞｼｯｸM-PRO" panose="020F0600000000000000" pitchFamily="50" charset="-128"/>
              </a:rPr>
              <a:t>重点的研究</a:t>
            </a:r>
          </a:p>
        </p:txBody>
      </p:sp>
      <p:sp>
        <p:nvSpPr>
          <p:cNvPr id="2" name="テキスト ボックス 1"/>
          <p:cNvSpPr txBox="1"/>
          <p:nvPr/>
        </p:nvSpPr>
        <p:spPr>
          <a:xfrm>
            <a:off x="363290" y="279414"/>
            <a:ext cx="8529189" cy="1508105"/>
          </a:xfrm>
          <a:prstGeom prst="rect">
            <a:avLst/>
          </a:prstGeom>
          <a:solidFill>
            <a:srgbClr val="0070C0">
              <a:alpha val="35000"/>
            </a:srgbClr>
          </a:solidFill>
          <a:ln w="38100">
            <a:solidFill>
              <a:srgbClr val="0070C0"/>
            </a:solidFill>
          </a:ln>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小学校の取組</a:t>
            </a:r>
          </a:p>
          <a:p>
            <a:r>
              <a:rPr kumimoji="1" lang="ja-JP" altLang="en-US" sz="3200" b="1" dirty="0" smtClean="0">
                <a:latin typeface="HG丸ｺﾞｼｯｸM-PRO" panose="020F0600000000000000" pitchFamily="50" charset="-128"/>
                <a:ea typeface="HG丸ｺﾞｼｯｸM-PRO" panose="020F0600000000000000" pitchFamily="50" charset="-128"/>
              </a:rPr>
              <a:t>   全校研究で基礎的環境整備・ユニバーサルデザインによる授業づくりに取り組んだ例</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827584" y="3212976"/>
            <a:ext cx="8064896" cy="2062103"/>
          </a:xfrm>
          <a:prstGeom prst="rect">
            <a:avLst/>
          </a:prstGeom>
          <a:noFill/>
        </p:spPr>
        <p:txBody>
          <a:bodyPr wrap="square" rtlCol="0">
            <a:spAutoFit/>
          </a:bodyPr>
          <a:lstStyle/>
          <a:p>
            <a:r>
              <a:rPr lang="ja-JP" altLang="en-US" sz="3200" b="1" dirty="0" smtClean="0">
                <a:latin typeface="HG丸ｺﾞｼｯｸM-PRO" panose="020F0600000000000000" pitchFamily="50" charset="-128"/>
                <a:ea typeface="HG丸ｺﾞｼｯｸM-PRO" panose="020F0600000000000000" pitchFamily="50" charset="-128"/>
              </a:rPr>
              <a:t>◆</a:t>
            </a:r>
            <a:r>
              <a:rPr lang="ja-JP" altLang="ja-JP" sz="3200" b="1" dirty="0" smtClean="0">
                <a:latin typeface="HG丸ｺﾞｼｯｸM-PRO" panose="020F0600000000000000" pitchFamily="50" charset="-128"/>
                <a:ea typeface="HG丸ｺﾞｼｯｸM-PRO" panose="020F0600000000000000" pitchFamily="50" charset="-128"/>
              </a:rPr>
              <a:t>「</a:t>
            </a:r>
            <a:r>
              <a:rPr lang="ja-JP" altLang="ja-JP" sz="3200" b="1" dirty="0">
                <a:latin typeface="HG丸ｺﾞｼｯｸM-PRO" panose="020F0600000000000000" pitchFamily="50" charset="-128"/>
                <a:ea typeface="HG丸ｺﾞｼｯｸM-PRO" panose="020F0600000000000000" pitchFamily="50" charset="-128"/>
              </a:rPr>
              <a:t>ユニバーサルデザイン」の考え方</a:t>
            </a:r>
            <a:r>
              <a:rPr lang="ja-JP" altLang="ja-JP" sz="3200" b="1" dirty="0" smtClean="0">
                <a:latin typeface="HG丸ｺﾞｼｯｸM-PRO" panose="020F0600000000000000" pitchFamily="50" charset="-128"/>
                <a:ea typeface="HG丸ｺﾞｼｯｸM-PRO" panose="020F0600000000000000" pitchFamily="50" charset="-128"/>
              </a:rPr>
              <a:t>を</a:t>
            </a:r>
            <a:endParaRPr lang="ja-JP" altLang="en-US" sz="3200" b="1" dirty="0" smtClean="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ja-JP" sz="3200" b="1" dirty="0" smtClean="0">
                <a:latin typeface="HG丸ｺﾞｼｯｸM-PRO" panose="020F0600000000000000" pitchFamily="50" charset="-128"/>
                <a:ea typeface="HG丸ｺﾞｼｯｸM-PRO" panose="020F0600000000000000" pitchFamily="50" charset="-128"/>
              </a:rPr>
              <a:t>取り入れた授業づくり</a:t>
            </a:r>
            <a:endParaRPr lang="ja-JP" altLang="en-US" sz="3200" b="1" dirty="0" smtClean="0">
              <a:latin typeface="HG丸ｺﾞｼｯｸM-PRO" panose="020F0600000000000000" pitchFamily="50" charset="-128"/>
              <a:ea typeface="HG丸ｺﾞｼｯｸM-PRO" panose="020F0600000000000000" pitchFamily="50" charset="-128"/>
            </a:endParaRPr>
          </a:p>
          <a:p>
            <a:endParaRPr lang="ja-JP" altLang="ja-JP" sz="3200" b="1" dirty="0">
              <a:latin typeface="HG丸ｺﾞｼｯｸM-PRO" panose="020F0600000000000000" pitchFamily="50" charset="-128"/>
              <a:ea typeface="HG丸ｺﾞｼｯｸM-PRO" panose="020F0600000000000000" pitchFamily="50" charset="-128"/>
            </a:endParaRPr>
          </a:p>
          <a:p>
            <a:r>
              <a:rPr lang="ja-JP" altLang="en-US" sz="3200" b="1" dirty="0" smtClean="0">
                <a:latin typeface="HG丸ｺﾞｼｯｸM-PRO" panose="020F0600000000000000" pitchFamily="50" charset="-128"/>
                <a:ea typeface="HG丸ｺﾞｼｯｸM-PRO" panose="020F0600000000000000" pitchFamily="50" charset="-128"/>
              </a:rPr>
              <a:t>◆</a:t>
            </a:r>
            <a:r>
              <a:rPr lang="ja-JP" altLang="ja-JP" sz="3200" b="1" dirty="0" smtClean="0">
                <a:latin typeface="HG丸ｺﾞｼｯｸM-PRO" panose="020F0600000000000000" pitchFamily="50" charset="-128"/>
                <a:ea typeface="HG丸ｺﾞｼｯｸM-PRO" panose="020F0600000000000000" pitchFamily="50" charset="-128"/>
              </a:rPr>
              <a:t>「</a:t>
            </a:r>
            <a:r>
              <a:rPr lang="ja-JP" altLang="ja-JP" sz="3200" b="1" dirty="0">
                <a:latin typeface="HG丸ｺﾞｼｯｸM-PRO" panose="020F0600000000000000" pitchFamily="50" charset="-128"/>
                <a:ea typeface="HG丸ｺﾞｼｯｸM-PRO" panose="020F0600000000000000" pitchFamily="50" charset="-128"/>
              </a:rPr>
              <a:t>合理的配慮」をした授業づくり</a:t>
            </a:r>
            <a:endParaRPr lang="ja-JP" altLang="en-US" sz="3200"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31</a:t>
            </a:fld>
            <a:endParaRPr kumimoji="1" lang="ja-JP" altLang="en-US"/>
          </a:p>
        </p:txBody>
      </p:sp>
    </p:spTree>
    <p:extLst>
      <p:ext uri="{BB962C8B-B14F-4D97-AF65-F5344CB8AC3E}">
        <p14:creationId xmlns:p14="http://schemas.microsoft.com/office/powerpoint/2010/main" val="3162078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09601" y="304800"/>
            <a:ext cx="3242320" cy="838200"/>
          </a:xfrm>
          <a:solidFill>
            <a:srgbClr val="00B0F0">
              <a:alpha val="50000"/>
            </a:srgbClr>
          </a:solidFill>
          <a:ln w="38100">
            <a:solidFill>
              <a:srgbClr val="0070C0"/>
            </a:solidFill>
          </a:ln>
        </p:spPr>
        <p:txBody>
          <a:bodyPr>
            <a:normAutofit/>
          </a:bodyPr>
          <a:lstStyle/>
          <a:p>
            <a:pPr algn="l" eaLnBrk="1" hangingPunct="1"/>
            <a:r>
              <a:rPr lang="ja-JP" altLang="en-US" sz="3200" b="1" dirty="0" smtClean="0">
                <a:solidFill>
                  <a:srgbClr val="FF3300"/>
                </a:solidFill>
                <a:latin typeface="HG丸ｺﾞｼｯｸM-PRO" panose="020F0600000000000000" pitchFamily="50" charset="-128"/>
                <a:ea typeface="HG丸ｺﾞｼｯｸM-PRO" panose="020F0600000000000000" pitchFamily="50" charset="-128"/>
              </a:rPr>
              <a:t>具体的研究内容</a:t>
            </a:r>
          </a:p>
        </p:txBody>
      </p:sp>
      <p:sp>
        <p:nvSpPr>
          <p:cNvPr id="7173" name="テキスト ボックス 1"/>
          <p:cNvSpPr txBox="1">
            <a:spLocks noChangeArrowheads="1"/>
          </p:cNvSpPr>
          <p:nvPr/>
        </p:nvSpPr>
        <p:spPr bwMode="auto">
          <a:xfrm>
            <a:off x="323528" y="5981278"/>
            <a:ext cx="8640960" cy="430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SzPct val="110000"/>
              <a:buFont typeface="Wingdings" pitchFamily="2" charset="2"/>
              <a:buBlip>
                <a:blip r:embed="rId2"/>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200" b="1" dirty="0">
                <a:latin typeface="HG丸ｺﾞｼｯｸM-PRO" panose="020F0600000000000000" pitchFamily="50" charset="-128"/>
                <a:ea typeface="HG丸ｺﾞｼｯｸM-PRO" panose="020F0600000000000000" pitchFamily="50" charset="-128"/>
              </a:rPr>
              <a:t>学級経営や授業の指導や支援の視点として積極的に取り入れる！</a:t>
            </a:r>
          </a:p>
        </p:txBody>
      </p:sp>
      <p:sp>
        <p:nvSpPr>
          <p:cNvPr id="2" name="テキスト ボックス 1"/>
          <p:cNvSpPr txBox="1"/>
          <p:nvPr/>
        </p:nvSpPr>
        <p:spPr>
          <a:xfrm>
            <a:off x="323528" y="1260043"/>
            <a:ext cx="8640960" cy="4401205"/>
          </a:xfrm>
          <a:prstGeom prst="rect">
            <a:avLst/>
          </a:prstGeom>
          <a:noFill/>
        </p:spPr>
        <p:txBody>
          <a:bodyPr wrap="square" rtlCol="0">
            <a:spAutoFit/>
          </a:bodyPr>
          <a:lstStyle/>
          <a:p>
            <a:r>
              <a:rPr lang="ja-JP" altLang="ja-JP" sz="2800" b="1" dirty="0">
                <a:latin typeface="HG丸ｺﾞｼｯｸM-PRO" panose="020F0600000000000000" pitchFamily="50" charset="-128"/>
                <a:ea typeface="HG丸ｺﾞｼｯｸM-PRO" panose="020F0600000000000000" pitchFamily="50" charset="-128"/>
              </a:rPr>
              <a:t>（１）クラス内の理解促進</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子ども同士のよい関係</a:t>
            </a:r>
          </a:p>
          <a:p>
            <a:r>
              <a:rPr lang="ja-JP" altLang="ja-JP" sz="2800" b="1" dirty="0">
                <a:latin typeface="HG丸ｺﾞｼｯｸM-PRO" panose="020F0600000000000000" pitchFamily="50" charset="-128"/>
                <a:ea typeface="HG丸ｺﾞｼｯｸM-PRO" panose="020F0600000000000000" pitchFamily="50" charset="-128"/>
              </a:rPr>
              <a:t>（２）ルールの明確化</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学び方のルール</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（３）刺激量の調整</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目と耳からの刺激の削減</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（４）場の構造化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校内の整頓</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（５）時間の構造化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スケジュールボードの活用</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（６）焦点化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ねらい</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（７）展開の構造化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授業の進め方</a:t>
            </a:r>
          </a:p>
          <a:p>
            <a:r>
              <a:rPr lang="ja-JP" altLang="ja-JP" sz="2800" b="1" dirty="0">
                <a:latin typeface="HG丸ｺﾞｼｯｸM-PRO" panose="020F0600000000000000" pitchFamily="50" charset="-128"/>
                <a:ea typeface="HG丸ｺﾞｼｯｸM-PRO" panose="020F0600000000000000" pitchFamily="50" charset="-128"/>
              </a:rPr>
              <a:t>（８）スモールステップ化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小さな踏み台</a:t>
            </a:r>
          </a:p>
          <a:p>
            <a:r>
              <a:rPr lang="ja-JP" altLang="ja-JP" sz="2800" b="1" dirty="0">
                <a:latin typeface="HG丸ｺﾞｼｯｸM-PRO" panose="020F0600000000000000" pitchFamily="50" charset="-128"/>
                <a:ea typeface="HG丸ｺﾞｼｯｸM-PRO" panose="020F0600000000000000" pitchFamily="50" charset="-128"/>
              </a:rPr>
              <a:t>（９）視覚化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板書</a:t>
            </a:r>
            <a:r>
              <a:rPr lang="ja-JP" altLang="en-US" sz="2800" b="1" dirty="0">
                <a:latin typeface="HG丸ｺﾞｼｯｸM-PRO" panose="020F0600000000000000" pitchFamily="50" charset="-128"/>
                <a:ea typeface="HG丸ｺﾞｼｯｸM-PRO" panose="020F0600000000000000" pitchFamily="50" charset="-128"/>
              </a:rPr>
              <a:t>の</a:t>
            </a:r>
            <a:r>
              <a:rPr lang="ja-JP" altLang="ja-JP" sz="2800" b="1" dirty="0">
                <a:latin typeface="HG丸ｺﾞｼｯｸM-PRO" panose="020F0600000000000000" pitchFamily="50" charset="-128"/>
                <a:ea typeface="HG丸ｺﾞｼｯｸM-PRO" panose="020F0600000000000000" pitchFamily="50" charset="-128"/>
              </a:rPr>
              <a:t>整理</a:t>
            </a:r>
          </a:p>
          <a:p>
            <a:r>
              <a:rPr lang="ja-JP" altLang="ja-JP" sz="2800" b="1" dirty="0">
                <a:latin typeface="HG丸ｺﾞｼｯｸM-PRO" panose="020F0600000000000000" pitchFamily="50" charset="-128"/>
                <a:ea typeface="HG丸ｺﾞｼｯｸM-PRO" panose="020F0600000000000000" pitchFamily="50" charset="-128"/>
              </a:rPr>
              <a:t>（</a:t>
            </a:r>
            <a:r>
              <a:rPr lang="en-US" altLang="ja-JP" sz="2800" b="1" dirty="0">
                <a:latin typeface="HG丸ｺﾞｼｯｸM-PRO" panose="020F0600000000000000" pitchFamily="50" charset="-128"/>
                <a:ea typeface="HG丸ｺﾞｼｯｸM-PRO" panose="020F0600000000000000" pitchFamily="50" charset="-128"/>
              </a:rPr>
              <a:t>10</a:t>
            </a:r>
            <a:r>
              <a:rPr lang="ja-JP" altLang="ja-JP" sz="2800" b="1" dirty="0">
                <a:latin typeface="HG丸ｺﾞｼｯｸM-PRO" panose="020F0600000000000000" pitchFamily="50" charset="-128"/>
                <a:ea typeface="HG丸ｺﾞｼｯｸM-PRO" panose="020F0600000000000000" pitchFamily="50" charset="-128"/>
              </a:rPr>
              <a:t>）共有化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ペアやグループで</a:t>
            </a:r>
            <a:r>
              <a:rPr lang="ja-JP" altLang="en-US" sz="2800" b="1" dirty="0">
                <a:latin typeface="HG丸ｺﾞｼｯｸM-PRO" panose="020F0600000000000000" pitchFamily="50" charset="-128"/>
                <a:ea typeface="HG丸ｺﾞｼｯｸM-PRO" panose="020F0600000000000000" pitchFamily="50" charset="-128"/>
              </a:rPr>
              <a:t>の</a:t>
            </a:r>
            <a:r>
              <a:rPr lang="ja-JP" altLang="ja-JP" sz="2800" b="1" dirty="0">
                <a:latin typeface="HG丸ｺﾞｼｯｸM-PRO" panose="020F0600000000000000" pitchFamily="50" charset="-128"/>
                <a:ea typeface="HG丸ｺﾞｼｯｸM-PRO" panose="020F0600000000000000" pitchFamily="50" charset="-128"/>
              </a:rPr>
              <a:t>伝え合</a:t>
            </a:r>
            <a:r>
              <a:rPr lang="ja-JP" altLang="en-US" sz="2800" b="1" dirty="0">
                <a:latin typeface="HG丸ｺﾞｼｯｸM-PRO" panose="020F0600000000000000" pitchFamily="50" charset="-128"/>
                <a:ea typeface="HG丸ｺﾞｼｯｸM-PRO" panose="020F0600000000000000" pitchFamily="50" charset="-128"/>
              </a:rPr>
              <a:t>い</a:t>
            </a: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32</a:t>
            </a:fld>
            <a:endParaRPr kumimoji="1" lang="ja-JP" altLang="en-US"/>
          </a:p>
        </p:txBody>
      </p:sp>
    </p:spTree>
    <p:extLst>
      <p:ext uri="{BB962C8B-B14F-4D97-AF65-F5344CB8AC3E}">
        <p14:creationId xmlns:p14="http://schemas.microsoft.com/office/powerpoint/2010/main" val="564713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57200" y="476672"/>
            <a:ext cx="3322712" cy="648072"/>
          </a:xfrm>
          <a:solidFill>
            <a:srgbClr val="00B0F0">
              <a:alpha val="50000"/>
            </a:srgbClr>
          </a:solidFill>
          <a:ln w="38100">
            <a:solidFill>
              <a:srgbClr val="0070C0"/>
            </a:solidFill>
          </a:ln>
        </p:spPr>
        <p:txBody>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基礎的環境整備</a:t>
            </a:r>
          </a:p>
        </p:txBody>
      </p:sp>
      <p:sp>
        <p:nvSpPr>
          <p:cNvPr id="4" name="テキスト ボックス 3"/>
          <p:cNvSpPr txBox="1"/>
          <p:nvPr/>
        </p:nvSpPr>
        <p:spPr>
          <a:xfrm>
            <a:off x="467544" y="1268760"/>
            <a:ext cx="8136904" cy="1200329"/>
          </a:xfrm>
          <a:prstGeom prst="rect">
            <a:avLst/>
          </a:prstGeom>
          <a:solidFill>
            <a:srgbClr val="FFFF00">
              <a:alpha val="50000"/>
            </a:srgbClr>
          </a:solidFill>
          <a:ln w="38100">
            <a:solidFill>
              <a:srgbClr val="FFC000"/>
            </a:solidFill>
          </a:ln>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制度</a:t>
            </a:r>
            <a:r>
              <a:rPr lang="ja-JP" altLang="en-US" sz="2400" b="1" dirty="0">
                <a:latin typeface="HG丸ｺﾞｼｯｸM-PRO" panose="020F0600000000000000" pitchFamily="50" charset="-128"/>
                <a:ea typeface="HG丸ｺﾞｼｯｸM-PRO" panose="020F0600000000000000" pitchFamily="50" charset="-128"/>
              </a:rPr>
              <a:t>や学校設備、教員の配置、授業の工夫、研修を含めた教育環境を充実させること。つまり、「子どもたちを取り巻く教育環境全般をより良いものにしていくこと</a:t>
            </a:r>
            <a:r>
              <a:rPr lang="ja-JP" altLang="en-US" sz="2400" b="1" dirty="0" smtClean="0">
                <a:latin typeface="HG丸ｺﾞｼｯｸM-PRO" panose="020F0600000000000000" pitchFamily="50" charset="-128"/>
                <a:ea typeface="HG丸ｺﾞｼｯｸM-PRO" panose="020F0600000000000000" pitchFamily="50" charset="-128"/>
              </a:rPr>
              <a:t>」。</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23528" y="2838415"/>
            <a:ext cx="8640960" cy="2246769"/>
          </a:xfrm>
          <a:prstGeom prst="rect">
            <a:avLst/>
          </a:prstGeom>
          <a:noFill/>
        </p:spPr>
        <p:txBody>
          <a:bodyPr wrap="square" rtlCol="0">
            <a:spAutoFit/>
          </a:bodyPr>
          <a:lstStyle/>
          <a:p>
            <a:r>
              <a:rPr lang="ja-JP" altLang="ja-JP" sz="2800" b="1" dirty="0">
                <a:latin typeface="HG丸ｺﾞｼｯｸM-PRO" panose="020F0600000000000000" pitchFamily="50" charset="-128"/>
                <a:ea typeface="HG丸ｺﾞｼｯｸM-PRO" panose="020F0600000000000000" pitchFamily="50" charset="-128"/>
              </a:rPr>
              <a:t>（１）クラス内の理解促進</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子ども同士のよい関係</a:t>
            </a:r>
          </a:p>
          <a:p>
            <a:r>
              <a:rPr lang="ja-JP" altLang="ja-JP" sz="2800" b="1" dirty="0">
                <a:latin typeface="HG丸ｺﾞｼｯｸM-PRO" panose="020F0600000000000000" pitchFamily="50" charset="-128"/>
                <a:ea typeface="HG丸ｺﾞｼｯｸM-PRO" panose="020F0600000000000000" pitchFamily="50" charset="-128"/>
              </a:rPr>
              <a:t>（２）ルールの明確化</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学び方のルール</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（３）刺激量の調整</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目と耳からの刺激の削減</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（４）場の構造化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校内の整頓</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（５）時間の構造化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スケジュールボードの</a:t>
            </a:r>
            <a:r>
              <a:rPr lang="ja-JP" altLang="en-US" sz="2800" b="1" dirty="0" smtClean="0">
                <a:latin typeface="HG丸ｺﾞｼｯｸM-PRO" panose="020F0600000000000000" pitchFamily="50" charset="-128"/>
                <a:ea typeface="HG丸ｺﾞｼｯｸM-PRO" panose="020F0600000000000000" pitchFamily="50" charset="-128"/>
              </a:rPr>
              <a:t>活用</a:t>
            </a:r>
            <a:endParaRPr lang="ja-JP" altLang="ja-JP" sz="2800"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33</a:t>
            </a:fld>
            <a:endParaRPr kumimoji="1" lang="ja-JP" altLang="en-US"/>
          </a:p>
        </p:txBody>
      </p:sp>
    </p:spTree>
    <p:extLst>
      <p:ext uri="{BB962C8B-B14F-4D97-AF65-F5344CB8AC3E}">
        <p14:creationId xmlns:p14="http://schemas.microsoft.com/office/powerpoint/2010/main" val="3356314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9.jpg"/>
          <p:cNvPicPr/>
          <p:nvPr/>
        </p:nvPicPr>
        <p:blipFill>
          <a:blip r:embed="rId2" cstate="email">
            <a:extLst>
              <a:ext uri="{28A0092B-C50C-407E-A947-70E740481C1C}">
                <a14:useLocalDpi xmlns:a14="http://schemas.microsoft.com/office/drawing/2010/main"/>
              </a:ext>
            </a:extLst>
          </a:blip>
          <a:stretch>
            <a:fillRect/>
          </a:stretch>
        </p:blipFill>
        <p:spPr>
          <a:xfrm>
            <a:off x="644525" y="2475830"/>
            <a:ext cx="4346575" cy="300037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0246" name="円形吹き出し 9"/>
          <p:cNvSpPr>
            <a:spLocks noChangeArrowheads="1"/>
          </p:cNvSpPr>
          <p:nvPr/>
        </p:nvSpPr>
        <p:spPr bwMode="auto">
          <a:xfrm>
            <a:off x="827584" y="1423318"/>
            <a:ext cx="4032447" cy="1052512"/>
          </a:xfrm>
          <a:prstGeom prst="wedgeEllipseCallout">
            <a:avLst>
              <a:gd name="adj1" fmla="val -9222"/>
              <a:gd name="adj2" fmla="val 78519"/>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教室を仕切ることにより、</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個別学習を可能にする。</a:t>
            </a:r>
          </a:p>
        </p:txBody>
      </p:sp>
      <p:sp>
        <p:nvSpPr>
          <p:cNvPr id="10247" name="角丸四角形 2"/>
          <p:cNvSpPr>
            <a:spLocks noChangeArrowheads="1"/>
          </p:cNvSpPr>
          <p:nvPr/>
        </p:nvSpPr>
        <p:spPr bwMode="auto">
          <a:xfrm>
            <a:off x="827584" y="5611143"/>
            <a:ext cx="3568204" cy="338137"/>
          </a:xfrm>
          <a:prstGeom prst="roundRect">
            <a:avLst>
              <a:gd name="adj" fmla="val 16667"/>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近隣企業の協力により、廃材で作成</a:t>
            </a:r>
          </a:p>
        </p:txBody>
      </p:sp>
      <p:sp>
        <p:nvSpPr>
          <p:cNvPr id="7" name="タイトル 1"/>
          <p:cNvSpPr>
            <a:spLocks noGrp="1"/>
          </p:cNvSpPr>
          <p:nvPr>
            <p:ph type="title"/>
          </p:nvPr>
        </p:nvSpPr>
        <p:spPr>
          <a:xfrm>
            <a:off x="457200" y="476672"/>
            <a:ext cx="3938588" cy="648072"/>
          </a:xfrm>
          <a:solidFill>
            <a:srgbClr val="00B0F0">
              <a:alpha val="50000"/>
            </a:srgbClr>
          </a:solidFill>
          <a:ln w="38100">
            <a:solidFill>
              <a:srgbClr val="0070C0"/>
            </a:solidFill>
          </a:ln>
        </p:spPr>
        <p:txBody>
          <a:bodyPr>
            <a:normAutofi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特別支援学級の環境</a:t>
            </a: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34</a:t>
            </a:fld>
            <a:endParaRPr kumimoji="1" lang="ja-JP" altLang="en-US"/>
          </a:p>
        </p:txBody>
      </p:sp>
      <p:pic>
        <p:nvPicPr>
          <p:cNvPr id="102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789040"/>
            <a:ext cx="424847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円形吹き出し 7"/>
          <p:cNvSpPr>
            <a:spLocks noChangeArrowheads="1"/>
          </p:cNvSpPr>
          <p:nvPr/>
        </p:nvSpPr>
        <p:spPr bwMode="auto">
          <a:xfrm>
            <a:off x="5167603" y="2945039"/>
            <a:ext cx="3752850" cy="1066800"/>
          </a:xfrm>
          <a:prstGeom prst="wedgeEllipseCallout">
            <a:avLst>
              <a:gd name="adj1" fmla="val -29987"/>
              <a:gd name="adj2" fmla="val 78210"/>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板書の構造化により、</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めあて意識を持続させる。</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2575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5477" y="980728"/>
            <a:ext cx="3582987"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a:xfrm>
            <a:off x="457200" y="476672"/>
            <a:ext cx="3938588" cy="648072"/>
          </a:xfrm>
          <a:solidFill>
            <a:srgbClr val="00B0F0">
              <a:alpha val="50000"/>
            </a:srgbClr>
          </a:solidFill>
          <a:ln w="38100">
            <a:solidFill>
              <a:srgbClr val="0070C0"/>
            </a:solidFill>
          </a:ln>
        </p:spPr>
        <p:txBody>
          <a:bodyPr>
            <a:normAutofi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特別支援学級の環境</a:t>
            </a:r>
          </a:p>
        </p:txBody>
      </p:sp>
      <p:pic>
        <p:nvPicPr>
          <p:cNvPr id="12291"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71600" y="1414039"/>
            <a:ext cx="3794075" cy="2519017"/>
          </a:xfrm>
        </p:spPr>
      </p:pic>
      <p:sp>
        <p:nvSpPr>
          <p:cNvPr id="12293" name="円形吹き出し 7"/>
          <p:cNvSpPr>
            <a:spLocks noChangeArrowheads="1"/>
          </p:cNvSpPr>
          <p:nvPr/>
        </p:nvSpPr>
        <p:spPr bwMode="auto">
          <a:xfrm>
            <a:off x="6084168" y="4164013"/>
            <a:ext cx="2880319" cy="1384300"/>
          </a:xfrm>
          <a:prstGeom prst="wedgeEllipseCallout">
            <a:avLst>
              <a:gd name="adj1" fmla="val -23510"/>
              <a:gd name="adj2" fmla="val -179888"/>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4"/>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時計（電池抜き）</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の利用により、</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終わりが分かる。</a:t>
            </a:r>
            <a:endParaRPr lang="ja-JP" altLang="en-US" sz="2000" b="1" dirty="0">
              <a:latin typeface="HG丸ｺﾞｼｯｸM-PRO" panose="020F0600000000000000" pitchFamily="50" charset="-128"/>
              <a:ea typeface="HG丸ｺﾞｼｯｸM-PRO" panose="020F0600000000000000" pitchFamily="50" charset="-128"/>
            </a:endParaRPr>
          </a:p>
        </p:txBody>
      </p:sp>
      <p:pic>
        <p:nvPicPr>
          <p:cNvPr id="12294" name="図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0" y="4148721"/>
            <a:ext cx="3797250" cy="252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円形吹き出し 8"/>
          <p:cNvSpPr>
            <a:spLocks noChangeArrowheads="1"/>
          </p:cNvSpPr>
          <p:nvPr/>
        </p:nvSpPr>
        <p:spPr bwMode="auto">
          <a:xfrm>
            <a:off x="344488" y="4562475"/>
            <a:ext cx="3003376" cy="1370013"/>
          </a:xfrm>
          <a:prstGeom prst="wedgeEllipseCallout">
            <a:avLst>
              <a:gd name="adj1" fmla="val 38867"/>
              <a:gd name="adj2" fmla="val -59319"/>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4"/>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dirty="0">
                <a:latin typeface="Tahoma" pitchFamily="34" charset="0"/>
                <a:ea typeface="ＭＳ Ｐゴシック" charset="-128"/>
              </a:rPr>
              <a:t>　</a:t>
            </a:r>
            <a:r>
              <a:rPr lang="ja-JP" altLang="en-US" sz="1800" b="1" dirty="0">
                <a:latin typeface="HG丸ｺﾞｼｯｸM-PRO" panose="020F0600000000000000" pitchFamily="50" charset="-128"/>
                <a:ea typeface="HG丸ｺﾞｼｯｸM-PRO" panose="020F0600000000000000" pitchFamily="50" charset="-128"/>
              </a:rPr>
              <a:t>タイムタイマーの</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利用により、見通しを</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持たせる。</a:t>
            </a:r>
          </a:p>
        </p:txBody>
      </p:sp>
      <p:sp>
        <p:nvSpPr>
          <p:cNvPr id="12296" name="円形吹き出し 9"/>
          <p:cNvSpPr>
            <a:spLocks noChangeArrowheads="1"/>
          </p:cNvSpPr>
          <p:nvPr/>
        </p:nvSpPr>
        <p:spPr bwMode="auto">
          <a:xfrm>
            <a:off x="3254850" y="1306265"/>
            <a:ext cx="2859955" cy="1690687"/>
          </a:xfrm>
          <a:prstGeom prst="wedgeEllipseCallout">
            <a:avLst>
              <a:gd name="adj1" fmla="val -53799"/>
              <a:gd name="adj2" fmla="val 38577"/>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4"/>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肘付き椅子と</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ハートリーフクッション</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の使用により、座位を</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保持する。</a:t>
            </a: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35</a:t>
            </a:fld>
            <a:endParaRPr kumimoji="1" lang="ja-JP" altLang="en-US"/>
          </a:p>
        </p:txBody>
      </p:sp>
    </p:spTree>
    <p:extLst>
      <p:ext uri="{BB962C8B-B14F-4D97-AF65-F5344CB8AC3E}">
        <p14:creationId xmlns:p14="http://schemas.microsoft.com/office/powerpoint/2010/main" val="3649436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7763" y="4205288"/>
            <a:ext cx="3278187"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4363" y="1279525"/>
            <a:ext cx="18161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asted-image.tif"/>
          <p:cNvPicPr/>
          <p:nvPr/>
        </p:nvPicPr>
        <p:blipFill rotWithShape="1">
          <a:blip r:embed="rId4" cstate="email">
            <a:extLst>
              <a:ext uri="{28A0092B-C50C-407E-A947-70E740481C1C}">
                <a14:useLocalDpi xmlns:a14="http://schemas.microsoft.com/office/drawing/2010/main"/>
              </a:ext>
            </a:extLst>
          </a:blip>
          <a:srcRect/>
          <a:stretch/>
        </p:blipFill>
        <p:spPr>
          <a:xfrm>
            <a:off x="4459623" y="4787900"/>
            <a:ext cx="2312988" cy="187642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4" name="角丸四角形吹き出し 3"/>
          <p:cNvSpPr/>
          <p:nvPr/>
        </p:nvSpPr>
        <p:spPr bwMode="auto">
          <a:xfrm>
            <a:off x="4716017" y="4165600"/>
            <a:ext cx="1800200" cy="436563"/>
          </a:xfrm>
          <a:prstGeom prst="wedgeRoundRectCallout">
            <a:avLst>
              <a:gd name="adj1" fmla="val 6909"/>
              <a:gd name="adj2" fmla="val 259673"/>
              <a:gd name="adj3" fmla="val 16667"/>
            </a:avLst>
          </a:prstGeom>
          <a:solidFill>
            <a:srgbClr val="FFFF00"/>
          </a:solidFill>
          <a:ln w="38100" cap="flat" cmpd="sng" algn="ctr">
            <a:solidFill>
              <a:srgbClr val="FFC000"/>
            </a:solidFill>
            <a:prstDash val="solid"/>
            <a:round/>
            <a:headEnd type="none" w="med" len="med"/>
            <a:tailEnd type="triangle" w="med" len="med"/>
          </a:ln>
          <a:effectLst/>
          <a:extLst/>
        </p:spPr>
        <p:txBody>
          <a:bodyPr wrap="none"/>
          <a:lstStyle/>
          <a:p>
            <a:pPr algn="ctr">
              <a:defRPr/>
            </a:pPr>
            <a:r>
              <a:rPr lang="ja-JP" altLang="en-US" sz="1400" b="1" dirty="0">
                <a:latin typeface="HG丸ｺﾞｼｯｸM-PRO" panose="020F0600000000000000" pitchFamily="50" charset="-128"/>
                <a:ea typeface="HG丸ｺﾞｼｯｸM-PRO" panose="020F0600000000000000" pitchFamily="50" charset="-128"/>
              </a:rPr>
              <a:t>簡易滑り止めシート</a:t>
            </a:r>
          </a:p>
        </p:txBody>
      </p:sp>
      <p:pic>
        <p:nvPicPr>
          <p:cNvPr id="13320"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7763" y="1279525"/>
            <a:ext cx="327818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吹き出し 9"/>
          <p:cNvSpPr/>
          <p:nvPr/>
        </p:nvSpPr>
        <p:spPr bwMode="auto">
          <a:xfrm>
            <a:off x="3157538" y="3738563"/>
            <a:ext cx="1344612" cy="420687"/>
          </a:xfrm>
          <a:prstGeom prst="wedgeRoundRectCallout">
            <a:avLst>
              <a:gd name="adj1" fmla="val 2046"/>
              <a:gd name="adj2" fmla="val 110446"/>
              <a:gd name="adj3" fmla="val 16667"/>
            </a:avLst>
          </a:prstGeom>
          <a:solidFill>
            <a:srgbClr val="FFFF00"/>
          </a:solidFill>
          <a:ln w="38100" cap="flat" cmpd="sng" algn="ctr">
            <a:solidFill>
              <a:srgbClr val="FFC000"/>
            </a:solidFill>
            <a:prstDash val="solid"/>
            <a:round/>
            <a:headEnd type="none" w="med" len="med"/>
            <a:tailEnd type="triangle" w="med" len="med"/>
          </a:ln>
          <a:effectLst/>
          <a:extLst/>
        </p:spPr>
        <p:txBody>
          <a:bodyPr wrap="none"/>
          <a:lstStyle/>
          <a:p>
            <a:pPr algn="ctr">
              <a:defRPr/>
            </a:pPr>
            <a:r>
              <a:rPr lang="ja-JP" altLang="en-US" sz="1600" b="1" dirty="0">
                <a:latin typeface="HG丸ｺﾞｼｯｸM-PRO" panose="020F0600000000000000" pitchFamily="50" charset="-128"/>
                <a:ea typeface="HG丸ｺﾞｼｯｸM-PRO" panose="020F0600000000000000" pitchFamily="50" charset="-128"/>
              </a:rPr>
              <a:t>教室背面</a:t>
            </a:r>
          </a:p>
        </p:txBody>
      </p:sp>
      <p:sp>
        <p:nvSpPr>
          <p:cNvPr id="11" name="角丸四角形吹き出し 10"/>
          <p:cNvSpPr/>
          <p:nvPr/>
        </p:nvSpPr>
        <p:spPr bwMode="auto">
          <a:xfrm>
            <a:off x="876300" y="3738563"/>
            <a:ext cx="1344613" cy="427037"/>
          </a:xfrm>
          <a:prstGeom prst="wedgeRoundRectCallout">
            <a:avLst>
              <a:gd name="adj1" fmla="val 30048"/>
              <a:gd name="adj2" fmla="val -101693"/>
              <a:gd name="adj3" fmla="val 16667"/>
            </a:avLst>
          </a:prstGeom>
          <a:solidFill>
            <a:srgbClr val="FFFF00"/>
          </a:solidFill>
          <a:ln w="38100" cap="flat" cmpd="sng" algn="ctr">
            <a:solidFill>
              <a:srgbClr val="FFC000"/>
            </a:solidFill>
            <a:prstDash val="solid"/>
            <a:round/>
            <a:headEnd type="none" w="med" len="med"/>
            <a:tailEnd type="triangle" w="med" len="med"/>
          </a:ln>
          <a:effectLst/>
          <a:extLst/>
        </p:spPr>
        <p:txBody>
          <a:bodyPr wrap="none"/>
          <a:lstStyle/>
          <a:p>
            <a:pPr algn="ctr">
              <a:defRPr/>
            </a:pPr>
            <a:r>
              <a:rPr lang="ja-JP" altLang="en-US" sz="1600" b="1" dirty="0" smtClean="0">
                <a:latin typeface="HG丸ｺﾞｼｯｸM-PRO" panose="020F0600000000000000" pitchFamily="50" charset="-128"/>
                <a:ea typeface="HG丸ｺﾞｼｯｸM-PRO" panose="020F0600000000000000" pitchFamily="50" charset="-128"/>
              </a:rPr>
              <a:t>教室前面</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5" name="円形吹き出し 4"/>
          <p:cNvSpPr/>
          <p:nvPr/>
        </p:nvSpPr>
        <p:spPr bwMode="auto">
          <a:xfrm>
            <a:off x="4139952" y="1736725"/>
            <a:ext cx="2675186" cy="1692275"/>
          </a:xfrm>
          <a:prstGeom prst="wedgeEllipseCallout">
            <a:avLst>
              <a:gd name="adj1" fmla="val 53985"/>
              <a:gd name="adj2" fmla="val -37652"/>
            </a:avLst>
          </a:prstGeom>
          <a:solidFill>
            <a:srgbClr val="FFFF00"/>
          </a:solidFill>
          <a:ln w="38100" cap="flat" cmpd="sng" algn="ctr">
            <a:solidFill>
              <a:srgbClr val="FFC000"/>
            </a:solidFill>
            <a:prstDash val="solid"/>
            <a:round/>
            <a:headEnd type="none" w="med" len="med"/>
            <a:tailEnd type="triangle" w="med" len="med"/>
          </a:ln>
          <a:effectLst/>
          <a:extLst/>
        </p:spPr>
        <p:txBody>
          <a:bodyPr wrap="none"/>
          <a:lstStyle/>
          <a:p>
            <a:pPr algn="ctr">
              <a:defRPr/>
            </a:pPr>
            <a:r>
              <a:rPr lang="ja-JP" altLang="en-US" b="1" dirty="0" smtClean="0">
                <a:latin typeface="HG丸ｺﾞｼｯｸM-PRO" panose="020F0600000000000000" pitchFamily="50" charset="-128"/>
                <a:ea typeface="HG丸ｺﾞｼｯｸM-PRO" panose="020F0600000000000000" pitchFamily="50" charset="-128"/>
              </a:rPr>
              <a:t>スケジュールボード</a:t>
            </a: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・タイムタイマーの</a:t>
            </a: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活用により、時間の</a:t>
            </a: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構造化を図る。</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3" name="タイトル 1"/>
          <p:cNvSpPr>
            <a:spLocks noGrp="1"/>
          </p:cNvSpPr>
          <p:nvPr>
            <p:ph type="title"/>
          </p:nvPr>
        </p:nvSpPr>
        <p:spPr>
          <a:xfrm>
            <a:off x="457200" y="476672"/>
            <a:ext cx="3938588" cy="648072"/>
          </a:xfrm>
          <a:solidFill>
            <a:srgbClr val="00B0F0">
              <a:alpha val="50000"/>
            </a:srgbClr>
          </a:solidFill>
          <a:ln w="38100">
            <a:solidFill>
              <a:srgbClr val="0070C0"/>
            </a:solidFill>
          </a:ln>
        </p:spPr>
        <p:txBody>
          <a:bodyPr>
            <a:normAutofi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通常学級の環境</a:t>
            </a:r>
          </a:p>
        </p:txBody>
      </p:sp>
      <p:sp>
        <p:nvSpPr>
          <p:cNvPr id="1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36</a:t>
            </a:fld>
            <a:endParaRPr kumimoji="1" lang="ja-JP" altLang="en-US"/>
          </a:p>
        </p:txBody>
      </p:sp>
    </p:spTree>
    <p:extLst>
      <p:ext uri="{BB962C8B-B14F-4D97-AF65-F5344CB8AC3E}">
        <p14:creationId xmlns:p14="http://schemas.microsoft.com/office/powerpoint/2010/main" val="3968670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368425"/>
            <a:ext cx="35655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円形吹き出し 10"/>
          <p:cNvSpPr>
            <a:spLocks noChangeArrowheads="1"/>
          </p:cNvSpPr>
          <p:nvPr/>
        </p:nvSpPr>
        <p:spPr bwMode="auto">
          <a:xfrm>
            <a:off x="4139952" y="5010150"/>
            <a:ext cx="2924423" cy="1515194"/>
          </a:xfrm>
          <a:prstGeom prst="wedgeEllipseCallout">
            <a:avLst>
              <a:gd name="adj1" fmla="val -67942"/>
              <a:gd name="adj2" fmla="val -53928"/>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endParaRPr lang="ja-JP" altLang="en-US" sz="1800" b="1" dirty="0" smtClean="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smtClean="0">
                <a:latin typeface="HG丸ｺﾞｼｯｸM-PRO" panose="020F0600000000000000" pitchFamily="50" charset="-128"/>
                <a:ea typeface="HG丸ｺﾞｼｯｸM-PRO" panose="020F0600000000000000" pitchFamily="50" charset="-128"/>
              </a:rPr>
              <a:t>学び方のルール</a:t>
            </a:r>
            <a:r>
              <a:rPr lang="ja-JP" altLang="en-US" sz="1800" b="1" dirty="0">
                <a:latin typeface="HG丸ｺﾞｼｯｸM-PRO" panose="020F0600000000000000" pitchFamily="50" charset="-128"/>
                <a:ea typeface="HG丸ｺﾞｼｯｸM-PRO" panose="020F0600000000000000" pitchFamily="50" charset="-128"/>
              </a:rPr>
              <a:t>の明確化</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を図る。</a:t>
            </a:r>
          </a:p>
        </p:txBody>
      </p:sp>
      <p:pic>
        <p:nvPicPr>
          <p:cNvPr id="15365" name="図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9088" y="1735138"/>
            <a:ext cx="213677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図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9309" y="3424238"/>
            <a:ext cx="21145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円形吹き出し 10"/>
          <p:cNvSpPr>
            <a:spLocks noChangeArrowheads="1"/>
          </p:cNvSpPr>
          <p:nvPr/>
        </p:nvSpPr>
        <p:spPr bwMode="auto">
          <a:xfrm>
            <a:off x="3889053" y="1822118"/>
            <a:ext cx="2799917" cy="1431925"/>
          </a:xfrm>
          <a:prstGeom prst="wedgeEllipseCallout">
            <a:avLst>
              <a:gd name="adj1" fmla="val 57116"/>
              <a:gd name="adj2" fmla="val 37630"/>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シンボルマークの</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利用により、口頭での</a:t>
            </a:r>
            <a:endParaRPr lang="en-US" altLang="ja-JP" sz="18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1800" b="1" dirty="0">
                <a:latin typeface="HG丸ｺﾞｼｯｸM-PRO" panose="020F0600000000000000" pitchFamily="50" charset="-128"/>
                <a:ea typeface="HG丸ｺﾞｼｯｸM-PRO" panose="020F0600000000000000" pitchFamily="50" charset="-128"/>
              </a:rPr>
              <a:t>指示を減らす。</a:t>
            </a:r>
          </a:p>
        </p:txBody>
      </p:sp>
      <p:sp>
        <p:nvSpPr>
          <p:cNvPr id="7" name="タイトル 1"/>
          <p:cNvSpPr>
            <a:spLocks noGrp="1"/>
          </p:cNvSpPr>
          <p:nvPr>
            <p:ph type="title"/>
          </p:nvPr>
        </p:nvSpPr>
        <p:spPr>
          <a:xfrm>
            <a:off x="457199" y="476672"/>
            <a:ext cx="5443538" cy="648072"/>
          </a:xfrm>
          <a:solidFill>
            <a:srgbClr val="00B0F0">
              <a:alpha val="50000"/>
            </a:srgbClr>
          </a:solidFill>
          <a:ln w="38100">
            <a:solidFill>
              <a:srgbClr val="0070C0"/>
            </a:solidFill>
          </a:ln>
        </p:spPr>
        <p:txBody>
          <a:bodyPr>
            <a:normAutofit fontScale="90000"/>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学びのルールの明確化、共有化</a:t>
            </a:r>
          </a:p>
        </p:txBody>
      </p:sp>
      <p:sp>
        <p:nvSpPr>
          <p:cNvPr id="2" name="正方形/長方形 1"/>
          <p:cNvSpPr/>
          <p:nvPr/>
        </p:nvSpPr>
        <p:spPr>
          <a:xfrm>
            <a:off x="323528" y="1368425"/>
            <a:ext cx="720080" cy="36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907704" y="1735138"/>
            <a:ext cx="1981349" cy="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37</a:t>
            </a:fld>
            <a:endParaRPr kumimoji="1" lang="ja-JP" altLang="en-US"/>
          </a:p>
        </p:txBody>
      </p:sp>
    </p:spTree>
    <p:extLst>
      <p:ext uri="{BB962C8B-B14F-4D97-AF65-F5344CB8AC3E}">
        <p14:creationId xmlns:p14="http://schemas.microsoft.com/office/powerpoint/2010/main" val="3105380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304800"/>
            <a:ext cx="7130751" cy="838200"/>
          </a:xfrm>
          <a:solidFill>
            <a:srgbClr val="00B0F0">
              <a:alpha val="50000"/>
            </a:srgbClr>
          </a:solidFill>
          <a:ln w="38100">
            <a:solidFill>
              <a:srgbClr val="0070C0"/>
            </a:solidFill>
          </a:ln>
        </p:spPr>
        <p:txBody>
          <a:bodyPr>
            <a:normAutofit/>
          </a:bodyPr>
          <a:lstStyle/>
          <a:p>
            <a:pPr eaLnBrk="1" hangingPunct="1"/>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ユニバーサルデザインの授業づくり</a:t>
            </a:r>
          </a:p>
        </p:txBody>
      </p:sp>
      <p:sp>
        <p:nvSpPr>
          <p:cNvPr id="2" name="テキスト ボックス 1"/>
          <p:cNvSpPr txBox="1"/>
          <p:nvPr/>
        </p:nvSpPr>
        <p:spPr>
          <a:xfrm>
            <a:off x="683568" y="1375608"/>
            <a:ext cx="7632848" cy="1938992"/>
          </a:xfrm>
          <a:prstGeom prst="rect">
            <a:avLst/>
          </a:prstGeom>
          <a:solidFill>
            <a:srgbClr val="FFFF00">
              <a:alpha val="48000"/>
            </a:srgbClr>
          </a:solidFill>
          <a:ln w="38100">
            <a:solidFill>
              <a:srgbClr val="FFC000"/>
            </a:solidFill>
          </a:ln>
        </p:spPr>
        <p:txBody>
          <a:bodyPr wrap="square" rtlCol="0">
            <a:spAutoFit/>
          </a:bodyPr>
          <a:lstStyle/>
          <a:p>
            <a:r>
              <a:rPr lang="ja-JP" altLang="en-US" b="1" dirty="0" smtClean="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通常</a:t>
            </a:r>
            <a:r>
              <a:rPr lang="ja-JP" altLang="en-US" sz="2000" b="1" dirty="0">
                <a:latin typeface="HG丸ｺﾞｼｯｸM-PRO" panose="020F0600000000000000" pitchFamily="50" charset="-128"/>
                <a:ea typeface="HG丸ｺﾞｼｯｸM-PRO" panose="020F0600000000000000" pitchFamily="50" charset="-128"/>
              </a:rPr>
              <a:t>学級に在籍する特別な支援を必要とする子どもを含めた「すべての子」にわかる・できる授業を行うこと。授業の指導内容を焦点化し、指導方法を高め、子どもたちがより楽しく学ぶための「指導の工夫」、そして授業内で個別の支援を行う「個別の配慮」、授業外で補充指導を行う「個に特化した指導」の三段構えで行う授業づくり。</a:t>
            </a:r>
          </a:p>
        </p:txBody>
      </p:sp>
      <p:sp>
        <p:nvSpPr>
          <p:cNvPr id="6" name="テキスト ボックス 5"/>
          <p:cNvSpPr txBox="1"/>
          <p:nvPr/>
        </p:nvSpPr>
        <p:spPr>
          <a:xfrm>
            <a:off x="323528" y="3487648"/>
            <a:ext cx="8640960" cy="2246769"/>
          </a:xfrm>
          <a:prstGeom prst="rect">
            <a:avLst/>
          </a:prstGeom>
          <a:noFill/>
        </p:spPr>
        <p:txBody>
          <a:bodyPr wrap="square" rtlCol="0">
            <a:spAutoFit/>
          </a:bodyPr>
          <a:lstStyle/>
          <a:p>
            <a:r>
              <a:rPr lang="ja-JP" altLang="ja-JP" sz="2800" b="1" dirty="0" smtClean="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６）焦点化</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ねらい</a:t>
            </a:r>
            <a:endParaRPr lang="ja-JP" altLang="ja-JP" sz="2800" b="1" dirty="0">
              <a:latin typeface="HG丸ｺﾞｼｯｸM-PRO" panose="020F0600000000000000" pitchFamily="50" charset="-128"/>
              <a:ea typeface="HG丸ｺﾞｼｯｸM-PRO" panose="020F0600000000000000" pitchFamily="50" charset="-128"/>
            </a:endParaRPr>
          </a:p>
          <a:p>
            <a:r>
              <a:rPr lang="ja-JP" altLang="ja-JP" sz="2800" b="1" dirty="0">
                <a:latin typeface="HG丸ｺﾞｼｯｸM-PRO" panose="020F0600000000000000" pitchFamily="50" charset="-128"/>
                <a:ea typeface="HG丸ｺﾞｼｯｸM-PRO" panose="020F0600000000000000" pitchFamily="50" charset="-128"/>
              </a:rPr>
              <a:t>（７）展開の構造化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授業の進め方</a:t>
            </a:r>
          </a:p>
          <a:p>
            <a:r>
              <a:rPr lang="ja-JP" altLang="ja-JP" sz="2800" b="1" dirty="0">
                <a:latin typeface="HG丸ｺﾞｼｯｸM-PRO" panose="020F0600000000000000" pitchFamily="50" charset="-128"/>
                <a:ea typeface="HG丸ｺﾞｼｯｸM-PRO" panose="020F0600000000000000" pitchFamily="50" charset="-128"/>
              </a:rPr>
              <a:t>（８）スモールステップ化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小さな踏み台</a:t>
            </a:r>
          </a:p>
          <a:p>
            <a:r>
              <a:rPr lang="ja-JP" altLang="ja-JP" sz="2800" b="1" dirty="0">
                <a:latin typeface="HG丸ｺﾞｼｯｸM-PRO" panose="020F0600000000000000" pitchFamily="50" charset="-128"/>
                <a:ea typeface="HG丸ｺﾞｼｯｸM-PRO" panose="020F0600000000000000" pitchFamily="50" charset="-128"/>
              </a:rPr>
              <a:t>（９）視覚化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板書</a:t>
            </a:r>
            <a:r>
              <a:rPr lang="ja-JP" altLang="en-US" sz="2800" b="1" dirty="0">
                <a:latin typeface="HG丸ｺﾞｼｯｸM-PRO" panose="020F0600000000000000" pitchFamily="50" charset="-128"/>
                <a:ea typeface="HG丸ｺﾞｼｯｸM-PRO" panose="020F0600000000000000" pitchFamily="50" charset="-128"/>
              </a:rPr>
              <a:t>の</a:t>
            </a:r>
            <a:r>
              <a:rPr lang="ja-JP" altLang="ja-JP" sz="2800" b="1" dirty="0">
                <a:latin typeface="HG丸ｺﾞｼｯｸM-PRO" panose="020F0600000000000000" pitchFamily="50" charset="-128"/>
                <a:ea typeface="HG丸ｺﾞｼｯｸM-PRO" panose="020F0600000000000000" pitchFamily="50" charset="-128"/>
              </a:rPr>
              <a:t>整理</a:t>
            </a:r>
          </a:p>
          <a:p>
            <a:r>
              <a:rPr lang="ja-JP" altLang="ja-JP" sz="2800" b="1" dirty="0">
                <a:latin typeface="HG丸ｺﾞｼｯｸM-PRO" panose="020F0600000000000000" pitchFamily="50" charset="-128"/>
                <a:ea typeface="HG丸ｺﾞｼｯｸM-PRO" panose="020F0600000000000000" pitchFamily="50" charset="-128"/>
              </a:rPr>
              <a:t>（</a:t>
            </a:r>
            <a:r>
              <a:rPr lang="en-US" altLang="ja-JP" sz="2800" b="1" dirty="0">
                <a:latin typeface="HG丸ｺﾞｼｯｸM-PRO" panose="020F0600000000000000" pitchFamily="50" charset="-128"/>
                <a:ea typeface="HG丸ｺﾞｼｯｸM-PRO" panose="020F0600000000000000" pitchFamily="50" charset="-128"/>
              </a:rPr>
              <a:t>10</a:t>
            </a:r>
            <a:r>
              <a:rPr lang="ja-JP" altLang="ja-JP" sz="2800" b="1" dirty="0">
                <a:latin typeface="HG丸ｺﾞｼｯｸM-PRO" panose="020F0600000000000000" pitchFamily="50" charset="-128"/>
                <a:ea typeface="HG丸ｺﾞｼｯｸM-PRO" panose="020F0600000000000000" pitchFamily="50" charset="-128"/>
              </a:rPr>
              <a:t>）共有化</a:t>
            </a:r>
            <a:r>
              <a:rPr lang="en-US" altLang="ja-JP" sz="2800" b="1" dirty="0">
                <a:latin typeface="HG丸ｺﾞｼｯｸM-PRO" panose="020F0600000000000000" pitchFamily="50" charset="-128"/>
                <a:ea typeface="HG丸ｺﾞｼｯｸM-PRO" panose="020F0600000000000000" pitchFamily="50" charset="-128"/>
              </a:rPr>
              <a:t>…</a:t>
            </a:r>
            <a:r>
              <a:rPr lang="ja-JP" altLang="ja-JP" sz="2800" b="1" dirty="0">
                <a:latin typeface="HG丸ｺﾞｼｯｸM-PRO" panose="020F0600000000000000" pitchFamily="50" charset="-128"/>
                <a:ea typeface="HG丸ｺﾞｼｯｸM-PRO" panose="020F0600000000000000" pitchFamily="50" charset="-128"/>
              </a:rPr>
              <a:t>ペアやグループで</a:t>
            </a:r>
            <a:r>
              <a:rPr lang="ja-JP" altLang="en-US" sz="2800" b="1" dirty="0">
                <a:latin typeface="HG丸ｺﾞｼｯｸM-PRO" panose="020F0600000000000000" pitchFamily="50" charset="-128"/>
                <a:ea typeface="HG丸ｺﾞｼｯｸM-PRO" panose="020F0600000000000000" pitchFamily="50" charset="-128"/>
              </a:rPr>
              <a:t>の</a:t>
            </a:r>
            <a:r>
              <a:rPr lang="ja-JP" altLang="ja-JP" sz="2800" b="1" dirty="0">
                <a:latin typeface="HG丸ｺﾞｼｯｸM-PRO" panose="020F0600000000000000" pitchFamily="50" charset="-128"/>
                <a:ea typeface="HG丸ｺﾞｼｯｸM-PRO" panose="020F0600000000000000" pitchFamily="50" charset="-128"/>
              </a:rPr>
              <a:t>伝え合</a:t>
            </a:r>
            <a:r>
              <a:rPr lang="ja-JP" altLang="en-US" sz="2800" b="1" dirty="0">
                <a:latin typeface="HG丸ｺﾞｼｯｸM-PRO" panose="020F0600000000000000" pitchFamily="50" charset="-128"/>
                <a:ea typeface="HG丸ｺﾞｼｯｸM-PRO" panose="020F0600000000000000" pitchFamily="50" charset="-128"/>
              </a:rPr>
              <a:t>い</a:t>
            </a: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38</a:t>
            </a:fld>
            <a:endParaRPr kumimoji="1" lang="ja-JP" altLang="en-US"/>
          </a:p>
        </p:txBody>
      </p:sp>
    </p:spTree>
    <p:extLst>
      <p:ext uri="{BB962C8B-B14F-4D97-AF65-F5344CB8AC3E}">
        <p14:creationId xmlns:p14="http://schemas.microsoft.com/office/powerpoint/2010/main" val="1162527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正方形/長方形 5"/>
          <p:cNvSpPr>
            <a:spLocks noChangeArrowheads="1"/>
          </p:cNvSpPr>
          <p:nvPr/>
        </p:nvSpPr>
        <p:spPr bwMode="auto">
          <a:xfrm>
            <a:off x="1230313" y="4764088"/>
            <a:ext cx="6510039" cy="1636712"/>
          </a:xfrm>
          <a:prstGeom prst="rect">
            <a:avLst/>
          </a:prstGeom>
          <a:solidFill>
            <a:srgbClr val="FFFF00">
              <a:alpha val="50000"/>
            </a:srgbClr>
          </a:solidFill>
          <a:ln w="38100">
            <a:solidFill>
              <a:srgbClr val="FFC000"/>
            </a:solidFill>
          </a:ln>
          <a:effectLst/>
          <a:extLst/>
        </p:spPr>
        <p:txBody>
          <a:bodyPr wrap="none"/>
          <a:lstStyle>
            <a:lvl1pPr algn="l" eaLnBrk="0" hangingPunct="0">
              <a:spcBef>
                <a:spcPct val="20000"/>
              </a:spcBef>
              <a:buClr>
                <a:schemeClr val="hlink"/>
              </a:buClr>
              <a:buSzPct val="110000"/>
              <a:buFont typeface="Wingdings" pitchFamily="2" charset="2"/>
              <a:buBlip>
                <a:blip r:embed="rId2"/>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400" b="1" dirty="0">
                <a:latin typeface="HG丸ｺﾞｼｯｸM-PRO" panose="020F0600000000000000" pitchFamily="50" charset="-128"/>
                <a:ea typeface="HG丸ｺﾞｼｯｸM-PRO" panose="020F0600000000000000" pitchFamily="50" charset="-128"/>
              </a:rPr>
              <a:t>問題解決的な授業展開</a:t>
            </a:r>
            <a:endParaRPr lang="en-US" altLang="ja-JP" sz="24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dirty="0">
                <a:latin typeface="HG丸ｺﾞｼｯｸM-PRO" panose="020F0600000000000000" pitchFamily="50" charset="-128"/>
                <a:ea typeface="HG丸ｺﾞｼｯｸM-PRO" panose="020F0600000000000000" pitchFamily="50" charset="-128"/>
              </a:rPr>
              <a:t>①課題をつかむ→②考える→</a:t>
            </a:r>
            <a:endParaRPr lang="en-US" altLang="ja-JP" sz="24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dirty="0">
                <a:latin typeface="HG丸ｺﾞｼｯｸM-PRO" panose="020F0600000000000000" pitchFamily="50" charset="-128"/>
                <a:ea typeface="HG丸ｺﾞｼｯｸM-PRO" panose="020F0600000000000000" pitchFamily="50" charset="-128"/>
              </a:rPr>
              <a:t>→③伝え合う（ペア・グループ・全体）→</a:t>
            </a:r>
            <a:endParaRPr lang="en-US" altLang="ja-JP" sz="24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dirty="0">
                <a:latin typeface="HG丸ｺﾞｼｯｸM-PRO" panose="020F0600000000000000" pitchFamily="50" charset="-128"/>
                <a:ea typeface="HG丸ｺﾞｼｯｸM-PRO" panose="020F0600000000000000" pitchFamily="50" charset="-128"/>
              </a:rPr>
              <a:t>④まとめる→⑤振り返る</a:t>
            </a:r>
          </a:p>
        </p:txBody>
      </p:sp>
      <p:grpSp>
        <p:nvGrpSpPr>
          <p:cNvPr id="16389" name="グループ化 3"/>
          <p:cNvGrpSpPr>
            <a:grpSpLocks/>
          </p:cNvGrpSpPr>
          <p:nvPr/>
        </p:nvGrpSpPr>
        <p:grpSpPr bwMode="auto">
          <a:xfrm>
            <a:off x="746125" y="796925"/>
            <a:ext cx="7805738" cy="3584575"/>
            <a:chOff x="745351" y="797439"/>
            <a:chExt cx="7806512" cy="3583890"/>
          </a:xfrm>
        </p:grpSpPr>
        <p:pic>
          <p:nvPicPr>
            <p:cNvPr id="16390" name="Picture 2" descr="E:\2014校内研修\20140627第１回要請訪問提案授業写真\じっくり板書.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325" y="1390650"/>
              <a:ext cx="77295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bwMode="auto">
            <a:xfrm>
              <a:off x="745351" y="1310104"/>
              <a:ext cx="484236" cy="426955"/>
            </a:xfrm>
            <a:prstGeom prst="ellipse">
              <a:avLst/>
            </a:prstGeom>
            <a:noFill/>
            <a:ln w="28575" cap="flat" cmpd="sng" algn="ctr">
              <a:solidFill>
                <a:schemeClr val="bg2">
                  <a:lumMod val="75000"/>
                </a:schemeClr>
              </a:solidFill>
              <a:prstDash val="solid"/>
              <a:round/>
              <a:headEnd type="none" w="med" len="med"/>
              <a:tailEnd type="triangle" w="med" len="med"/>
            </a:ln>
            <a:effectLst/>
            <a:extLst/>
          </p:spPr>
          <p:txBody>
            <a:bodyPr wrap="none"/>
            <a:lstStyle/>
            <a:p>
              <a:pPr>
                <a:defRPr/>
              </a:pPr>
              <a:endParaRPr lang="ja-JP" altLang="en-US">
                <a:ea typeface="ＭＳ Ｐゴシック" pitchFamily="50" charset="-128"/>
              </a:endParaRPr>
            </a:p>
          </p:txBody>
        </p:sp>
        <p:sp>
          <p:nvSpPr>
            <p:cNvPr id="3" name="角丸四角形吹き出し 2"/>
            <p:cNvSpPr/>
            <p:nvPr/>
          </p:nvSpPr>
          <p:spPr bwMode="auto">
            <a:xfrm>
              <a:off x="821559" y="797439"/>
              <a:ext cx="2175091" cy="341248"/>
            </a:xfrm>
            <a:prstGeom prst="wedgeRoundRectCallout">
              <a:avLst>
                <a:gd name="adj1" fmla="val -37032"/>
                <a:gd name="adj2" fmla="val 105033"/>
                <a:gd name="adj3" fmla="val 16667"/>
              </a:avLst>
            </a:prstGeom>
            <a:noFill/>
            <a:ln w="28575" cap="flat" cmpd="sng" algn="ctr">
              <a:solidFill>
                <a:schemeClr val="bg2">
                  <a:lumMod val="75000"/>
                </a:schemeClr>
              </a:solidFill>
              <a:prstDash val="solid"/>
              <a:round/>
              <a:headEnd type="none" w="med" len="med"/>
              <a:tailEnd type="triangle" w="med" len="med"/>
            </a:ln>
            <a:effectLst/>
            <a:extLst/>
          </p:spPr>
          <p:txBody>
            <a:bodyPr wrap="none"/>
            <a:lstStyle/>
            <a:p>
              <a:pPr>
                <a:defRPr/>
              </a:pPr>
              <a:r>
                <a:rPr lang="ja-JP" altLang="en-US" sz="1400" dirty="0">
                  <a:ea typeface="ＭＳ Ｐゴシック" pitchFamily="50" charset="-128"/>
                </a:rPr>
                <a:t>問題から課題を捉えさせる。</a:t>
              </a:r>
            </a:p>
          </p:txBody>
        </p:sp>
        <p:sp>
          <p:nvSpPr>
            <p:cNvPr id="16393" name="角丸四角形吹き出し 7"/>
            <p:cNvSpPr>
              <a:spLocks noChangeArrowheads="1"/>
            </p:cNvSpPr>
            <p:nvPr/>
          </p:nvSpPr>
          <p:spPr bwMode="auto">
            <a:xfrm>
              <a:off x="4494013" y="4039829"/>
              <a:ext cx="2174448" cy="341500"/>
            </a:xfrm>
            <a:prstGeom prst="wedgeRoundRectCallout">
              <a:avLst>
                <a:gd name="adj1" fmla="val -21486"/>
                <a:gd name="adj2" fmla="val -324731"/>
                <a:gd name="adj3" fmla="val 16667"/>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algn="l" eaLnBrk="0" hangingPunct="0">
                <a:spcBef>
                  <a:spcPct val="20000"/>
                </a:spcBef>
                <a:buClr>
                  <a:schemeClr val="hlink"/>
                </a:buClr>
                <a:buSzPct val="110000"/>
                <a:buFont typeface="Wingdings" pitchFamily="2" charset="2"/>
                <a:buBlip>
                  <a:blip r:embed="rId2"/>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1400">
                  <a:solidFill>
                    <a:srgbClr val="FF0000"/>
                  </a:solidFill>
                  <a:latin typeface="Tahoma" pitchFamily="34" charset="0"/>
                  <a:ea typeface="ＭＳ Ｐゴシック" charset="-128"/>
                </a:rPr>
                <a:t>本時をまとめ、振り返る。</a:t>
              </a:r>
            </a:p>
          </p:txBody>
        </p:sp>
        <p:sp>
          <p:nvSpPr>
            <p:cNvPr id="16394" name="円/楕円 8"/>
            <p:cNvSpPr>
              <a:spLocks noChangeArrowheads="1"/>
            </p:cNvSpPr>
            <p:nvPr/>
          </p:nvSpPr>
          <p:spPr bwMode="auto">
            <a:xfrm>
              <a:off x="4947236" y="2683415"/>
              <a:ext cx="484094" cy="426744"/>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algn="l" eaLnBrk="0" hangingPunct="0">
                <a:spcBef>
                  <a:spcPct val="20000"/>
                </a:spcBef>
                <a:buClr>
                  <a:schemeClr val="hlink"/>
                </a:buClr>
                <a:buSzPct val="110000"/>
                <a:buFont typeface="Wingdings" pitchFamily="2" charset="2"/>
                <a:buBlip>
                  <a:blip r:embed="rId2"/>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endParaRPr lang="ja-JP" altLang="en-US" sz="2400">
                <a:latin typeface="Tahoma" pitchFamily="34" charset="0"/>
                <a:ea typeface="ＭＳ Ｐゴシック" charset="-128"/>
              </a:endParaRPr>
            </a:p>
          </p:txBody>
        </p:sp>
      </p:grpSp>
      <p:sp>
        <p:nvSpPr>
          <p:cNvPr id="16387" name="円形吹き出し 10"/>
          <p:cNvSpPr>
            <a:spLocks noChangeArrowheads="1"/>
          </p:cNvSpPr>
          <p:nvPr/>
        </p:nvSpPr>
        <p:spPr bwMode="auto">
          <a:xfrm>
            <a:off x="3275856" y="193674"/>
            <a:ext cx="3217891" cy="1116013"/>
          </a:xfrm>
          <a:prstGeom prst="wedgeEllipseCallout">
            <a:avLst>
              <a:gd name="adj1" fmla="val -46278"/>
              <a:gd name="adj2" fmla="val 74706"/>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2"/>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b="1" dirty="0">
                <a:solidFill>
                  <a:srgbClr val="002060"/>
                </a:solidFill>
                <a:latin typeface="HG丸ｺﾞｼｯｸM-PRO" panose="020F0600000000000000" pitchFamily="50" charset="-128"/>
                <a:ea typeface="HG丸ｺﾞｼｯｸM-PRO" panose="020F0600000000000000" pitchFamily="50" charset="-128"/>
              </a:rPr>
              <a:t>板書の構造化により、</a:t>
            </a:r>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solidFill>
                  <a:srgbClr val="002060"/>
                </a:solidFill>
                <a:latin typeface="HG丸ｺﾞｼｯｸM-PRO" panose="020F0600000000000000" pitchFamily="50" charset="-128"/>
                <a:ea typeface="HG丸ｺﾞｼｯｸM-PRO" panose="020F0600000000000000" pitchFamily="50" charset="-128"/>
              </a:rPr>
              <a:t>展開の構造化を図る。</a:t>
            </a:r>
          </a:p>
        </p:txBody>
      </p:sp>
      <p:sp>
        <p:nvSpPr>
          <p:cNvPr id="10"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39</a:t>
            </a:fld>
            <a:endParaRPr kumimoji="1" lang="ja-JP" altLang="en-US"/>
          </a:p>
        </p:txBody>
      </p:sp>
    </p:spTree>
    <p:extLst>
      <p:ext uri="{BB962C8B-B14F-4D97-AF65-F5344CB8AC3E}">
        <p14:creationId xmlns:p14="http://schemas.microsoft.com/office/powerpoint/2010/main" val="3137492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27510" y="1844824"/>
            <a:ext cx="8564969" cy="1224136"/>
          </a:xfrm>
          <a:prstGeom prst="rect">
            <a:avLst/>
          </a:prstGeom>
          <a:solidFill>
            <a:srgbClr val="FF0000">
              <a:alpha val="3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chemeClr val="tx1"/>
                </a:solidFill>
                <a:latin typeface="HG丸ｺﾞｼｯｸM-PRO" panose="020F0600000000000000" pitchFamily="50" charset="-128"/>
                <a:ea typeface="HG丸ｺﾞｼｯｸM-PRO" panose="020F0600000000000000" pitchFamily="50" charset="-128"/>
              </a:rPr>
              <a:t>Ⅰ</a:t>
            </a:r>
            <a:r>
              <a:rPr kumimoji="1" lang="ja-JP" altLang="en-US" sz="3200" b="1" dirty="0" err="1"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3200" b="1" dirty="0" smtClean="0">
                <a:solidFill>
                  <a:schemeClr val="tx1"/>
                </a:solidFill>
                <a:latin typeface="HG丸ｺﾞｼｯｸM-PRO" panose="020F0600000000000000" pitchFamily="50" charset="-128"/>
                <a:ea typeface="HG丸ｺﾞｼｯｸM-PRO" panose="020F0600000000000000" pitchFamily="50" charset="-128"/>
              </a:rPr>
              <a:t>個々の実態に応じた合理的配慮の提供</a:t>
            </a:r>
          </a:p>
          <a:p>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      ～アセスメントから具体的な配慮へ～</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a:t>
            </a:fld>
            <a:endParaRPr kumimoji="1" lang="ja-JP" altLang="en-US"/>
          </a:p>
        </p:txBody>
      </p:sp>
    </p:spTree>
    <p:extLst>
      <p:ext uri="{BB962C8B-B14F-4D97-AF65-F5344CB8AC3E}">
        <p14:creationId xmlns:p14="http://schemas.microsoft.com/office/powerpoint/2010/main" val="416493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グループ化 2"/>
          <p:cNvGrpSpPr>
            <a:grpSpLocks/>
          </p:cNvGrpSpPr>
          <p:nvPr/>
        </p:nvGrpSpPr>
        <p:grpSpPr bwMode="auto">
          <a:xfrm>
            <a:off x="763588" y="1284288"/>
            <a:ext cx="5360987" cy="1912937"/>
            <a:chOff x="767003" y="1284584"/>
            <a:chExt cx="5359400" cy="1884363"/>
          </a:xfrm>
        </p:grpSpPr>
        <p:pic>
          <p:nvPicPr>
            <p:cNvPr id="1741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003" y="1284584"/>
              <a:ext cx="5359400"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Lst>
          </p:spPr>
        </p:pic>
        <p:sp>
          <p:nvSpPr>
            <p:cNvPr id="17417" name="正方形/長方形 1"/>
            <p:cNvSpPr>
              <a:spLocks noChangeArrowheads="1"/>
            </p:cNvSpPr>
            <p:nvPr/>
          </p:nvSpPr>
          <p:spPr bwMode="auto">
            <a:xfrm>
              <a:off x="3446703" y="2443523"/>
              <a:ext cx="2679700" cy="725424"/>
            </a:xfrm>
            <a:prstGeom prst="rect">
              <a:avLst/>
            </a:prstGeom>
            <a:solidFill>
              <a:srgbClr val="006600"/>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endParaRPr lang="ja-JP" altLang="en-US" sz="2400">
                <a:latin typeface="Tahoma" pitchFamily="34" charset="0"/>
                <a:ea typeface="ＭＳ Ｐゴシック" charset="-128"/>
              </a:endParaRPr>
            </a:p>
          </p:txBody>
        </p:sp>
      </p:grpSp>
      <p:pic>
        <p:nvPicPr>
          <p:cNvPr id="17412"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588" y="3825875"/>
            <a:ext cx="34321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8925" y="1284288"/>
            <a:ext cx="21113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asted-image.tif"/>
          <p:cNvPicPr/>
          <p:nvPr/>
        </p:nvPicPr>
        <p:blipFill rotWithShape="1">
          <a:blip r:embed="rId6" cstate="email">
            <a:extLst>
              <a:ext uri="{28A0092B-C50C-407E-A947-70E740481C1C}">
                <a14:useLocalDpi xmlns:a14="http://schemas.microsoft.com/office/drawing/2010/main"/>
              </a:ext>
            </a:extLst>
          </a:blip>
          <a:srcRect/>
          <a:stretch/>
        </p:blipFill>
        <p:spPr>
          <a:xfrm>
            <a:off x="5032375" y="4148138"/>
            <a:ext cx="3717925" cy="225107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7415" name="円形吹き出し 5"/>
          <p:cNvSpPr>
            <a:spLocks noChangeArrowheads="1"/>
          </p:cNvSpPr>
          <p:nvPr/>
        </p:nvSpPr>
        <p:spPr bwMode="auto">
          <a:xfrm>
            <a:off x="2479675" y="2690813"/>
            <a:ext cx="3336925" cy="1689100"/>
          </a:xfrm>
          <a:prstGeom prst="wedgeEllipseCallout">
            <a:avLst>
              <a:gd name="adj1" fmla="val 62389"/>
              <a:gd name="adj2" fmla="val -194"/>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問題場面・資料</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提示・作り方等の視覚</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化により、イメージを</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持たせる</a:t>
            </a:r>
            <a:r>
              <a:rPr lang="ja-JP" altLang="en-US" sz="2000" dirty="0">
                <a:latin typeface="Tahoma" pitchFamily="34" charset="0"/>
                <a:ea typeface="ＭＳ Ｐゴシック" charset="-128"/>
              </a:rPr>
              <a:t>。</a:t>
            </a: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40</a:t>
            </a:fld>
            <a:endParaRPr kumimoji="1" lang="ja-JP" altLang="en-US"/>
          </a:p>
        </p:txBody>
      </p:sp>
    </p:spTree>
    <p:extLst>
      <p:ext uri="{BB962C8B-B14F-4D97-AF65-F5344CB8AC3E}">
        <p14:creationId xmlns:p14="http://schemas.microsoft.com/office/powerpoint/2010/main" val="1612481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グループ化 2"/>
          <p:cNvGrpSpPr>
            <a:grpSpLocks/>
          </p:cNvGrpSpPr>
          <p:nvPr/>
        </p:nvGrpSpPr>
        <p:grpSpPr bwMode="auto">
          <a:xfrm>
            <a:off x="4599248" y="4941168"/>
            <a:ext cx="3617912" cy="1357312"/>
            <a:chOff x="4529396" y="1978025"/>
            <a:chExt cx="3617913" cy="1357313"/>
          </a:xfrm>
        </p:grpSpPr>
        <p:pic>
          <p:nvPicPr>
            <p:cNvPr id="18439" name="図 6"/>
            <p:cNvPicPr>
              <a:picLocks noChangeAspect="1"/>
            </p:cNvPicPr>
            <p:nvPr/>
          </p:nvPicPr>
          <p:blipFill rotWithShape="1">
            <a:blip r:embed="rId2" cstate="email">
              <a:extLst>
                <a:ext uri="{28A0092B-C50C-407E-A947-70E740481C1C}">
                  <a14:useLocalDpi xmlns:a14="http://schemas.microsoft.com/office/drawing/2010/main"/>
                </a:ext>
              </a:extLst>
            </a:blip>
            <a:srcRect t="49971"/>
            <a:stretch/>
          </p:blipFill>
          <p:spPr bwMode="auto">
            <a:xfrm>
              <a:off x="4529396" y="1978025"/>
              <a:ext cx="36179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円/楕円 7"/>
            <p:cNvSpPr>
              <a:spLocks noChangeArrowheads="1"/>
            </p:cNvSpPr>
            <p:nvPr/>
          </p:nvSpPr>
          <p:spPr bwMode="auto">
            <a:xfrm>
              <a:off x="6311900" y="1978025"/>
              <a:ext cx="1187450" cy="1225550"/>
            </a:xfrm>
            <a:prstGeom prst="ellipse">
              <a:avLst/>
            </a:prstGeom>
            <a:noFill/>
            <a:ln w="5715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endParaRPr lang="ja-JP" altLang="en-US" sz="2400">
                <a:latin typeface="Tahoma" pitchFamily="34" charset="0"/>
                <a:ea typeface="ＭＳ Ｐゴシック" charset="-128"/>
              </a:endParaRPr>
            </a:p>
          </p:txBody>
        </p:sp>
      </p:grpSp>
      <p:pic>
        <p:nvPicPr>
          <p:cNvPr id="18438"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380241"/>
            <a:ext cx="6222665" cy="43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円形吹き出し 10"/>
          <p:cNvSpPr>
            <a:spLocks noChangeArrowheads="1"/>
          </p:cNvSpPr>
          <p:nvPr/>
        </p:nvSpPr>
        <p:spPr bwMode="auto">
          <a:xfrm>
            <a:off x="342047" y="4941168"/>
            <a:ext cx="3734122" cy="1690687"/>
          </a:xfrm>
          <a:prstGeom prst="wedgeEllipseCallout">
            <a:avLst>
              <a:gd name="adj1" fmla="val 34264"/>
              <a:gd name="adj2" fmla="val -65685"/>
            </a:avLst>
          </a:prstGeom>
          <a:solidFill>
            <a:srgbClr val="FFFF00"/>
          </a:solidFill>
          <a:ln w="38100" algn="ctr">
            <a:solidFill>
              <a:srgbClr val="FFC000"/>
            </a:solidFill>
            <a:round/>
            <a:headEnd/>
            <a:tailEnd type="triangle" w="med" len="med"/>
          </a:ln>
          <a:effectLst/>
          <a:extLst/>
        </p:spPr>
        <p:txBody>
          <a:bodyPr wrap="none"/>
          <a:lstStyle>
            <a:lvl1pPr algn="l" eaLnBrk="0" hangingPunct="0">
              <a:spcBef>
                <a:spcPct val="20000"/>
              </a:spcBef>
              <a:buClr>
                <a:schemeClr val="hlink"/>
              </a:buClr>
              <a:buSzPct val="110000"/>
              <a:buFont typeface="Wingdings" pitchFamily="2" charset="2"/>
              <a:buBlip>
                <a:blip r:embed="rId3"/>
              </a:buBlip>
              <a:defRPr kumimoji="1" sz="3200">
                <a:solidFill>
                  <a:schemeClr val="tx1"/>
                </a:solidFill>
                <a:latin typeface="HGP創英角ｺﾞｼｯｸUB" pitchFamily="50" charset="-128"/>
                <a:ea typeface="HGP創英角ｺﾞｼｯｸUB" pitchFamily="50" charset="-128"/>
              </a:defRPr>
            </a:lvl1pPr>
            <a:lvl2pPr marL="742950" indent="-285750" algn="l"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charset="-128"/>
              </a:defRPr>
            </a:lvl2pPr>
            <a:lvl3pPr marL="1143000" indent="-228600" algn="l"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charset="-128"/>
              </a:defRPr>
            </a:lvl3pPr>
            <a:lvl4pPr marL="1600200" indent="-228600" algn="l" eaLnBrk="0" hangingPunct="0">
              <a:spcBef>
                <a:spcPct val="20000"/>
              </a:spcBef>
              <a:buClr>
                <a:schemeClr val="tx1"/>
              </a:buClr>
              <a:buSzPct val="65000"/>
              <a:buFont typeface="Wingdings" pitchFamily="2" charset="2"/>
              <a:buChar char="n"/>
              <a:defRPr kumimoji="1" sz="2400">
                <a:solidFill>
                  <a:schemeClr val="tx1"/>
                </a:solidFill>
                <a:latin typeface="Tahoma" pitchFamily="34" charset="0"/>
                <a:ea typeface="ＭＳ Ｐゴシック" charset="-128"/>
              </a:defRPr>
            </a:lvl4pPr>
            <a:lvl5pPr marL="2057400" indent="-228600" algn="l" eaLnBrk="0" hangingPunct="0">
              <a:spcBef>
                <a:spcPct val="20000"/>
              </a:spcBef>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「伝え合い」カード</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の利用により、</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ペアやグループで考えを</a:t>
            </a:r>
            <a:endParaRPr lang="en-US" altLang="ja-JP" sz="2000" b="1" dirty="0">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共有する。</a:t>
            </a:r>
          </a:p>
        </p:txBody>
      </p:sp>
      <p:sp>
        <p:nvSpPr>
          <p:cNvPr id="11"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41</a:t>
            </a:fld>
            <a:endParaRPr kumimoji="1" lang="ja-JP" altLang="en-US"/>
          </a:p>
        </p:txBody>
      </p:sp>
    </p:spTree>
    <p:extLst>
      <p:ext uri="{BB962C8B-B14F-4D97-AF65-F5344CB8AC3E}">
        <p14:creationId xmlns:p14="http://schemas.microsoft.com/office/powerpoint/2010/main" val="1283484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332656"/>
            <a:ext cx="8529189" cy="2000548"/>
          </a:xfrm>
          <a:prstGeom prst="rect">
            <a:avLst/>
          </a:prstGeom>
          <a:solidFill>
            <a:srgbClr val="0070C0">
              <a:alpha val="35000"/>
            </a:srgbClr>
          </a:solidFill>
          <a:ln w="38100">
            <a:solidFill>
              <a:srgbClr val="0070C0"/>
            </a:solidFill>
          </a:ln>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中学校の取組</a:t>
            </a:r>
          </a:p>
          <a:p>
            <a:r>
              <a:rPr kumimoji="1" lang="ja-JP" altLang="en-US" sz="3200" b="1" dirty="0" smtClean="0">
                <a:latin typeface="HG丸ｺﾞｼｯｸM-PRO" panose="020F0600000000000000" pitchFamily="50" charset="-128"/>
                <a:ea typeface="HG丸ｺﾞｼｯｸM-PRO" panose="020F0600000000000000" pitchFamily="50" charset="-128"/>
              </a:rPr>
              <a:t>   特別支援教育コーディネーターの主導のもと、校内支援体制構築を中心に基礎的環境整備に取り組んだ例</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23279" y="2512552"/>
            <a:ext cx="8529437" cy="1877437"/>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校内支援体制の構築</a:t>
            </a: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①支援が必要な生徒の数と個々の状況の共有化</a:t>
            </a: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②</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特別支援教育推進方針の明示と</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体制作り</a:t>
            </a: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➂教育課程と各教科における具体的な支援計画</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sp>
        <p:nvSpPr>
          <p:cNvPr id="12" name="正方形/長方形 11"/>
          <p:cNvSpPr/>
          <p:nvPr/>
        </p:nvSpPr>
        <p:spPr>
          <a:xfrm>
            <a:off x="323528" y="4581128"/>
            <a:ext cx="8529437" cy="1877437"/>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②情報伝達の明確化</a:t>
            </a:r>
            <a:endParaRPr lang="ja-JP" altLang="en-US" sz="28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➂学級のルールの明確化</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42</a:t>
            </a:fld>
            <a:endParaRPr kumimoji="1" lang="ja-JP" altLang="en-US"/>
          </a:p>
        </p:txBody>
      </p:sp>
    </p:spTree>
    <p:extLst>
      <p:ext uri="{BB962C8B-B14F-4D97-AF65-F5344CB8AC3E}">
        <p14:creationId xmlns:p14="http://schemas.microsoft.com/office/powerpoint/2010/main" val="1477820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23013" y="5055765"/>
            <a:ext cx="8225204" cy="1325563"/>
          </a:xfrm>
          <a:solidFill>
            <a:srgbClr val="FFFF00">
              <a:alpha val="50000"/>
            </a:srgbClr>
          </a:solidFill>
          <a:ln w="50800">
            <a:solidFill>
              <a:srgbClr val="FFC000"/>
            </a:solidFill>
          </a:ln>
        </p:spPr>
        <p:txBody>
          <a:bodyPr>
            <a:noAutofit/>
          </a:bodyPr>
          <a:lstStyle/>
          <a:p>
            <a:pPr algn="l"/>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上記のチェックリストを使用し、生徒の状況を把握した後、コーディネーターが取りまとめ、全教職員の共通理解を図る</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9" name="コンテンツ プレースホルダ 3"/>
          <p:cNvGraphicFramePr>
            <a:graphicFrameLocks noGrp="1"/>
          </p:cNvGraphicFramePr>
          <p:nvPr>
            <p:ph idx="1"/>
            <p:extLst>
              <p:ext uri="{D42A27DB-BD31-4B8C-83A1-F6EECF244321}">
                <p14:modId xmlns:p14="http://schemas.microsoft.com/office/powerpoint/2010/main" val="2033797666"/>
              </p:ext>
            </p:extLst>
          </p:nvPr>
        </p:nvGraphicFramePr>
        <p:xfrm>
          <a:off x="792593" y="1527373"/>
          <a:ext cx="7163783" cy="2362794"/>
        </p:xfrm>
        <a:graphic>
          <a:graphicData uri="http://schemas.openxmlformats.org/drawingml/2006/table">
            <a:tbl>
              <a:tblPr firstRow="1" bandRow="1">
                <a:tableStyleId>{5C22544A-7EE6-4342-B048-85BDC9FD1C3A}</a:tableStyleId>
              </a:tblPr>
              <a:tblGrid>
                <a:gridCol w="1530423"/>
                <a:gridCol w="1126672"/>
                <a:gridCol w="1126672"/>
                <a:gridCol w="1126672"/>
                <a:gridCol w="1126672"/>
                <a:gridCol w="1126672"/>
              </a:tblGrid>
              <a:tr h="798022">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学級種別</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90000"/>
                      </a:srgbClr>
                    </a:solidFill>
                  </a:tcPr>
                </a:tc>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Ｈ２３</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90000"/>
                      </a:srgbClr>
                    </a:solidFill>
                  </a:tcPr>
                </a:tc>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Ｈ２４</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ja-JP" altLang="en-US" sz="2400" dirty="0">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90000"/>
                      </a:srgbClr>
                    </a:solidFill>
                  </a:tcPr>
                </a:tc>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Ｈ２５</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90000"/>
                      </a:srgbClr>
                    </a:solidFill>
                  </a:tcPr>
                </a:tc>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Ｈ２６</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90000"/>
                      </a:srgbClr>
                    </a:solidFill>
                  </a:tcPr>
                </a:tc>
                <a:tc>
                  <a:txBody>
                    <a:bodyP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Ｈ２７</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anchor="ctr">
                    <a:solidFill>
                      <a:srgbClr val="FFFF00">
                        <a:alpha val="86000"/>
                      </a:srgbClr>
                    </a:solidFill>
                  </a:tcPr>
                </a:tc>
              </a:tr>
              <a:tr h="462346">
                <a:tc>
                  <a:txBody>
                    <a:bodyPr/>
                    <a:lstStyle/>
                    <a:p>
                      <a:pPr algn="l"/>
                      <a:r>
                        <a:rPr kumimoji="1" lang="ja-JP" altLang="en-US" sz="1800" b="1" dirty="0" smtClean="0">
                          <a:latin typeface="HG丸ｺﾞｼｯｸM-PRO" panose="020F0600000000000000" pitchFamily="50" charset="-128"/>
                          <a:ea typeface="HG丸ｺﾞｼｯｸM-PRO" panose="020F0600000000000000" pitchFamily="50" charset="-128"/>
                        </a:rPr>
                        <a:t>知的</a:t>
                      </a:r>
                      <a:r>
                        <a:rPr kumimoji="1" lang="ja-JP" altLang="en-US" sz="1800" b="1" dirty="0" err="1" smtClean="0">
                          <a:latin typeface="HG丸ｺﾞｼｯｸM-PRO" panose="020F0600000000000000" pitchFamily="50" charset="-128"/>
                          <a:ea typeface="HG丸ｺﾞｼｯｸM-PRO" panose="020F0600000000000000" pitchFamily="50" charset="-128"/>
                        </a:rPr>
                        <a:t>障がい</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２</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３</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６</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５</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６</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r>
              <a:tr h="462346">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自閉症・</a:t>
                      </a:r>
                    </a:p>
                    <a:p>
                      <a:r>
                        <a:rPr kumimoji="1" lang="ja-JP" altLang="en-US" sz="1800" b="1" dirty="0" err="1" smtClean="0">
                          <a:latin typeface="HG丸ｺﾞｼｯｸM-PRO" panose="020F0600000000000000" pitchFamily="50" charset="-128"/>
                          <a:ea typeface="HG丸ｺﾞｼｯｸM-PRO" panose="020F0600000000000000" pitchFamily="50" charset="-128"/>
                        </a:rPr>
                        <a:t>情緒障がい</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未設置</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未設置</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２</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４</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５</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nchor="ctr"/>
                </a:tc>
              </a:tr>
              <a:tr h="462346">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通常学級 </a:t>
                      </a:r>
                      <a:r>
                        <a:rPr kumimoji="1" lang="en-US" altLang="ja-JP" sz="1800" b="1"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　</a:t>
                      </a:r>
                      <a:endParaRPr kumimoji="1" lang="ja-JP" altLang="en-US" sz="1800" dirty="0">
                        <a:latin typeface="HG丸ｺﾞｼｯｸM-PRO" panose="020F0600000000000000" pitchFamily="50" charset="-128"/>
                        <a:ea typeface="HG丸ｺﾞｼｯｸM-PRO" panose="020F0600000000000000" pitchFamily="50" charset="-128"/>
                      </a:endParaRPr>
                    </a:p>
                  </a:txBody>
                  <a:tcPr marL="68580" marR="68580" anchor="ctr"/>
                </a:tc>
                <a:tc>
                  <a:txBody>
                    <a:bodyPr/>
                    <a:lstStyle/>
                    <a:p>
                      <a:endParaRPr kumimoji="1" lang="ja-JP" altLang="en-US" sz="24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１７</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２７</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３０　</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c>
                  <a:txBody>
                    <a:bodyPr/>
                    <a:lstStyle/>
                    <a:p>
                      <a:r>
                        <a:rPr kumimoji="1" lang="ja-JP" altLang="en-US" sz="1800" b="1" dirty="0" smtClean="0">
                          <a:latin typeface="HG丸ｺﾞｼｯｸM-PRO" panose="020F0600000000000000" pitchFamily="50" charset="-128"/>
                          <a:ea typeface="HG丸ｺﾞｼｯｸM-PRO" panose="020F0600000000000000" pitchFamily="50" charset="-128"/>
                        </a:rPr>
                        <a:t>　　３５</a:t>
                      </a:r>
                      <a:endParaRPr kumimoji="1" lang="ja-JP" altLang="en-US" sz="1800" b="1" dirty="0">
                        <a:latin typeface="HG丸ｺﾞｼｯｸM-PRO" panose="020F0600000000000000" pitchFamily="50" charset="-128"/>
                        <a:ea typeface="HG丸ｺﾞｼｯｸM-PRO" panose="020F0600000000000000" pitchFamily="50" charset="-128"/>
                      </a:endParaRPr>
                    </a:p>
                  </a:txBody>
                  <a:tcPr marL="68580" marR="68580"/>
                </a:tc>
              </a:tr>
            </a:tbl>
          </a:graphicData>
        </a:graphic>
      </p:graphicFrame>
      <p:sp>
        <p:nvSpPr>
          <p:cNvPr id="10" name="正方形/長方形 9"/>
          <p:cNvSpPr/>
          <p:nvPr/>
        </p:nvSpPr>
        <p:spPr>
          <a:xfrm>
            <a:off x="323280" y="260648"/>
            <a:ext cx="8065144"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校内支援体制の構築</a:t>
            </a: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①支援が必要な生徒の数と個々の状況の共有化</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sp>
        <p:nvSpPr>
          <p:cNvPr id="11" name="テキスト ボックス 10"/>
          <p:cNvSpPr txBox="1"/>
          <p:nvPr/>
        </p:nvSpPr>
        <p:spPr>
          <a:xfrm>
            <a:off x="323280" y="4047653"/>
            <a:ext cx="8424937" cy="707886"/>
          </a:xfrm>
          <a:prstGeom prst="rect">
            <a:avLst/>
          </a:prstGeom>
          <a:noFill/>
        </p:spPr>
        <p:txBody>
          <a:bodyPr wrap="square" rtlCol="0">
            <a:spAutoFit/>
          </a:bodyPr>
          <a:lstStyle/>
          <a:p>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数値は、「特別な教育的支援を必要とする幼児児童生徒の実態調査」</a:t>
            </a:r>
          </a:p>
          <a:p>
            <a:r>
              <a:rPr lang="ja-JP" altLang="en-US" sz="2000" b="1" dirty="0">
                <a:latin typeface="HG丸ｺﾞｼｯｸM-PRO" panose="020F0600000000000000" pitchFamily="50" charset="-128"/>
                <a:ea typeface="HG丸ｺﾞｼｯｸM-PRO" panose="020F0600000000000000" pitchFamily="50" charset="-128"/>
              </a:rPr>
              <a:t>   のチェックリストを使った状況把握による</a:t>
            </a:r>
          </a:p>
        </p:txBody>
      </p:sp>
      <p:sp>
        <p:nvSpPr>
          <p:cNvPr id="6"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43</a:t>
            </a:fld>
            <a:endParaRPr kumimoji="1" lang="ja-JP" altLang="en-US"/>
          </a:p>
        </p:txBody>
      </p:sp>
    </p:spTree>
    <p:extLst>
      <p:ext uri="{BB962C8B-B14F-4D97-AF65-F5344CB8AC3E}">
        <p14:creationId xmlns:p14="http://schemas.microsoft.com/office/powerpoint/2010/main" val="2352190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1252" y="1412776"/>
            <a:ext cx="8009428" cy="893515"/>
          </a:xfrm>
          <a:solidFill>
            <a:srgbClr val="FFFF00">
              <a:alpha val="50000"/>
            </a:srgbClr>
          </a:solidFill>
          <a:ln w="50800">
            <a:solidFill>
              <a:srgbClr val="FFC000"/>
            </a:solidFill>
          </a:ln>
        </p:spPr>
        <p:txBody>
          <a:bodyPr>
            <a:normAutofit fontScale="90000"/>
          </a:bodyPr>
          <a:lstStyle/>
          <a:p>
            <a:pPr algn="ctr"/>
            <a: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t>どの生徒も落ち着いて学習できるように！</a:t>
            </a:r>
            <a:br>
              <a:rPr kumimoji="1" lang="ja-JP" altLang="en-US" sz="2800" b="1"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800" b="1" dirty="0">
                <a:solidFill>
                  <a:schemeClr val="tx1"/>
                </a:solidFill>
                <a:latin typeface="HG丸ｺﾞｼｯｸM-PRO" panose="020F0600000000000000" pitchFamily="50" charset="-128"/>
                <a:ea typeface="HG丸ｺﾞｼｯｸM-PRO" panose="020F0600000000000000" pitchFamily="50" charset="-128"/>
              </a:rPr>
              <a:t>学校</a:t>
            </a:r>
            <a:r>
              <a:rPr lang="ja-JP" altLang="en-US" sz="2800" b="1" dirty="0" smtClean="0">
                <a:solidFill>
                  <a:schemeClr val="tx1"/>
                </a:solidFill>
                <a:latin typeface="HG丸ｺﾞｼｯｸM-PRO" panose="020F0600000000000000" pitchFamily="50" charset="-128"/>
                <a:ea typeface="HG丸ｺﾞｼｯｸM-PRO" panose="020F0600000000000000" pitchFamily="50" charset="-128"/>
              </a:rPr>
              <a:t>全体・全教職員で行うことを前提に！</a:t>
            </a: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323280" y="260648"/>
            <a:ext cx="7129040"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校内支援体制の構築</a:t>
            </a: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②特別支援教育推進方針の明示と体制作り</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sp>
        <p:nvSpPr>
          <p:cNvPr id="7" name="フローチャート: 処理 6"/>
          <p:cNvSpPr/>
          <p:nvPr/>
        </p:nvSpPr>
        <p:spPr>
          <a:xfrm>
            <a:off x="3419872" y="2636912"/>
            <a:ext cx="1872208" cy="43204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相談担当</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フローチャート: 処理 7"/>
          <p:cNvSpPr/>
          <p:nvPr/>
        </p:nvSpPr>
        <p:spPr>
          <a:xfrm>
            <a:off x="3203848" y="3501008"/>
            <a:ext cx="2376264" cy="72008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特別支援教育</a:t>
            </a:r>
          </a:p>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コーディネーター</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フローチャート: 処理 8"/>
          <p:cNvSpPr/>
          <p:nvPr/>
        </p:nvSpPr>
        <p:spPr>
          <a:xfrm>
            <a:off x="323280" y="4230154"/>
            <a:ext cx="2664544" cy="720080"/>
          </a:xfrm>
          <a:prstGeom prst="flowChartProcess">
            <a:avLst/>
          </a:prstGeom>
          <a:solidFill>
            <a:srgbClr val="FF0000">
              <a:alpha val="4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学年コーディネーター</a:t>
            </a:r>
            <a: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副学年主任</a:t>
            </a:r>
            <a: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フローチャート: 処理 9"/>
          <p:cNvSpPr/>
          <p:nvPr/>
        </p:nvSpPr>
        <p:spPr>
          <a:xfrm>
            <a:off x="5796136" y="4230154"/>
            <a:ext cx="2664544" cy="72008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特別支援学級</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2" name="カギ線コネクタ 11"/>
          <p:cNvCxnSpPr>
            <a:stCxn id="8" idx="1"/>
            <a:endCxn id="9" idx="0"/>
          </p:cNvCxnSpPr>
          <p:nvPr/>
        </p:nvCxnSpPr>
        <p:spPr>
          <a:xfrm rot="10800000" flipV="1">
            <a:off x="1655552" y="3861048"/>
            <a:ext cx="1548296" cy="369106"/>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8" idx="3"/>
            <a:endCxn id="10" idx="0"/>
          </p:cNvCxnSpPr>
          <p:nvPr/>
        </p:nvCxnSpPr>
        <p:spPr>
          <a:xfrm>
            <a:off x="5580112" y="3861048"/>
            <a:ext cx="1548296" cy="369106"/>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07504" y="5435932"/>
            <a:ext cx="936352"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１年部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259384" y="5435932"/>
            <a:ext cx="936352"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２年部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2339504" y="5426640"/>
            <a:ext cx="936352"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３年部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5939904" y="5426640"/>
            <a:ext cx="936352" cy="369332"/>
          </a:xfrm>
          <a:prstGeom prst="rect">
            <a:avLst/>
          </a:prstGeom>
          <a:noFill/>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担任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948264" y="5426640"/>
            <a:ext cx="936352"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副担任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8028136" y="5426640"/>
            <a:ext cx="936352" cy="369332"/>
          </a:xfrm>
          <a:prstGeom prst="rect">
            <a:avLst/>
          </a:prstGeom>
          <a:noFill/>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支援員</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4931792" y="5426640"/>
            <a:ext cx="936352" cy="369332"/>
          </a:xfrm>
          <a:prstGeom prst="rect">
            <a:avLst/>
          </a:prstGeom>
          <a:noFill/>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担任</a:t>
            </a:r>
            <a:endParaRPr kumimoji="1" lang="ja-JP" altLang="en-US" b="1" dirty="0">
              <a:latin typeface="HG丸ｺﾞｼｯｸM-PRO" panose="020F0600000000000000" pitchFamily="50" charset="-128"/>
              <a:ea typeface="HG丸ｺﾞｼｯｸM-PRO" panose="020F0600000000000000" pitchFamily="50" charset="-128"/>
            </a:endParaRPr>
          </a:p>
        </p:txBody>
      </p:sp>
      <p:cxnSp>
        <p:nvCxnSpPr>
          <p:cNvPr id="29" name="カギ線コネクタ 28"/>
          <p:cNvCxnSpPr/>
          <p:nvPr/>
        </p:nvCxnSpPr>
        <p:spPr>
          <a:xfrm rot="5400000">
            <a:off x="908895" y="4662439"/>
            <a:ext cx="485698" cy="107987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p:nvPr/>
        </p:nvCxnSpPr>
        <p:spPr>
          <a:xfrm rot="5400000">
            <a:off x="1570381" y="5035642"/>
            <a:ext cx="242849" cy="2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endCxn id="19" idx="0"/>
          </p:cNvCxnSpPr>
          <p:nvPr/>
        </p:nvCxnSpPr>
        <p:spPr>
          <a:xfrm>
            <a:off x="1727811" y="5193082"/>
            <a:ext cx="1079869" cy="23355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10" idx="2"/>
            <a:endCxn id="23" idx="0"/>
          </p:cNvCxnSpPr>
          <p:nvPr/>
        </p:nvCxnSpPr>
        <p:spPr>
          <a:xfrm rot="5400000">
            <a:off x="6025985" y="4324217"/>
            <a:ext cx="476406" cy="1728440"/>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10" idx="2"/>
            <a:endCxn id="20" idx="0"/>
          </p:cNvCxnSpPr>
          <p:nvPr/>
        </p:nvCxnSpPr>
        <p:spPr>
          <a:xfrm rot="5400000">
            <a:off x="6530041" y="4828273"/>
            <a:ext cx="476406" cy="720328"/>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a:stCxn id="10" idx="2"/>
            <a:endCxn id="21" idx="0"/>
          </p:cNvCxnSpPr>
          <p:nvPr/>
        </p:nvCxnSpPr>
        <p:spPr>
          <a:xfrm rot="16200000" flipH="1">
            <a:off x="7034221" y="5044421"/>
            <a:ext cx="476406" cy="28803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10" idx="2"/>
            <a:endCxn id="22" idx="0"/>
          </p:cNvCxnSpPr>
          <p:nvPr/>
        </p:nvCxnSpPr>
        <p:spPr>
          <a:xfrm rot="16200000" flipH="1">
            <a:off x="7574157" y="4504485"/>
            <a:ext cx="476406" cy="136790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上下矢印 45"/>
          <p:cNvSpPr/>
          <p:nvPr/>
        </p:nvSpPr>
        <p:spPr>
          <a:xfrm>
            <a:off x="4211960" y="3068960"/>
            <a:ext cx="288032" cy="432048"/>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吹き出し 46"/>
          <p:cNvSpPr/>
          <p:nvPr/>
        </p:nvSpPr>
        <p:spPr>
          <a:xfrm>
            <a:off x="5580112" y="2420888"/>
            <a:ext cx="3384376" cy="1224136"/>
          </a:xfrm>
          <a:prstGeom prst="wedgeRoundRectCallout">
            <a:avLst>
              <a:gd name="adj1" fmla="val -59262"/>
              <a:gd name="adj2" fmla="val 57446"/>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Ａ校内関係者や関係機関との連絡調整</a:t>
            </a:r>
            <a:endPar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   巡回相談等との連携</a:t>
            </a:r>
          </a:p>
          <a:p>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  支援会議、ケース会議の開催</a:t>
            </a:r>
            <a:endPar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Ｂ校内研修の実施</a:t>
            </a:r>
          </a:p>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   担任への支援</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8" name="角丸四角形吹き出し 47"/>
          <p:cNvSpPr/>
          <p:nvPr/>
        </p:nvSpPr>
        <p:spPr>
          <a:xfrm>
            <a:off x="899592" y="5805264"/>
            <a:ext cx="3744416" cy="864096"/>
          </a:xfrm>
          <a:prstGeom prst="wedgeRoundRectCallout">
            <a:avLst>
              <a:gd name="adj1" fmla="val -1151"/>
              <a:gd name="adj2" fmla="val -174414"/>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支援学級の授業、支援の調整</a:t>
            </a: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支援に</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入る教員の調整</a:t>
            </a:r>
          </a:p>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行事の</a:t>
            </a:r>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調整</a:t>
            </a: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通常</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の学級に在籍する生徒の支援に関すること</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角丸四角形吹き出し 48"/>
          <p:cNvSpPr/>
          <p:nvPr/>
        </p:nvSpPr>
        <p:spPr>
          <a:xfrm>
            <a:off x="5148064" y="5877272"/>
            <a:ext cx="3456384" cy="792088"/>
          </a:xfrm>
          <a:prstGeom prst="wedgeRoundRectCallout">
            <a:avLst>
              <a:gd name="adj1" fmla="val 34052"/>
              <a:gd name="adj2" fmla="val -77753"/>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交流する学級での支援</a:t>
            </a:r>
          </a:p>
          <a:p>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移動・</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着替え等</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の支援</a:t>
            </a:r>
          </a:p>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教材作成補助</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395288" y="2823319"/>
            <a:ext cx="2664544" cy="461665"/>
          </a:xfrm>
          <a:prstGeom prst="rect">
            <a:avLst/>
          </a:prstGeom>
          <a:solidFill>
            <a:srgbClr val="92D050">
              <a:alpha val="63000"/>
            </a:srgbClr>
          </a:solidFill>
          <a:ln w="25400">
            <a:solidFill>
              <a:srgbClr val="00B050"/>
            </a:solidFill>
          </a:ln>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校内支援体制図</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0" name="スライド番号プレースホルダー 1"/>
          <p:cNvSpPr>
            <a:spLocks noGrp="1"/>
          </p:cNvSpPr>
          <p:nvPr>
            <p:ph type="sldNum" sz="quarter" idx="12"/>
          </p:nvPr>
        </p:nvSpPr>
        <p:spPr>
          <a:xfrm>
            <a:off x="6652549" y="6453336"/>
            <a:ext cx="2311400" cy="365125"/>
          </a:xfrm>
        </p:spPr>
        <p:txBody>
          <a:bodyPr/>
          <a:lstStyle/>
          <a:p>
            <a:fld id="{1D595652-31D7-4670-AF3F-4B573AC77023}" type="slidenum">
              <a:rPr kumimoji="1" lang="ja-JP" altLang="en-US" smtClean="0"/>
              <a:pPr/>
              <a:t>44</a:t>
            </a:fld>
            <a:endParaRPr kumimoji="1" lang="ja-JP" altLang="en-US"/>
          </a:p>
        </p:txBody>
      </p:sp>
    </p:spTree>
    <p:extLst>
      <p:ext uri="{BB962C8B-B14F-4D97-AF65-F5344CB8AC3E}">
        <p14:creationId xmlns:p14="http://schemas.microsoft.com/office/powerpoint/2010/main" val="8299798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吹き出し 3"/>
          <p:cNvSpPr/>
          <p:nvPr/>
        </p:nvSpPr>
        <p:spPr>
          <a:xfrm>
            <a:off x="107504" y="4797153"/>
            <a:ext cx="2087404" cy="1584176"/>
          </a:xfrm>
          <a:prstGeom prst="wedgeRectCallout">
            <a:avLst>
              <a:gd name="adj1" fmla="val 50686"/>
              <a:gd name="adj2" fmla="val -86886"/>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年度初めに、特別支援の体制を確認してから、他を決めていく・・という形をとっている</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四角形吹き出し 5"/>
          <p:cNvSpPr/>
          <p:nvPr/>
        </p:nvSpPr>
        <p:spPr>
          <a:xfrm>
            <a:off x="2267744" y="5385857"/>
            <a:ext cx="1728192" cy="1286608"/>
          </a:xfrm>
          <a:prstGeom prst="wedgeRectCallout">
            <a:avLst>
              <a:gd name="adj1" fmla="val -53137"/>
              <a:gd name="adj2" fmla="val -73137"/>
            </a:avLst>
          </a:prstGeom>
          <a:solidFill>
            <a:schemeClr val="accent1">
              <a:tint val="10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その場合小学校コーディネーターとの連携が欠かせない</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323280" y="188640"/>
            <a:ext cx="7994242"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校内支援体制の構築</a:t>
            </a: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➂</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教育課程と各教科における具体的な支援</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計画</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459685404"/>
              </p:ext>
            </p:extLst>
          </p:nvPr>
        </p:nvGraphicFramePr>
        <p:xfrm>
          <a:off x="769615" y="1830498"/>
          <a:ext cx="2866281" cy="2462598"/>
        </p:xfrm>
        <a:graphic>
          <a:graphicData uri="http://schemas.openxmlformats.org/presentationml/2006/ole">
            <mc:AlternateContent xmlns:mc="http://schemas.openxmlformats.org/markup-compatibility/2006">
              <mc:Choice xmlns:v="urn:schemas-microsoft-com:vml" Requires="v">
                <p:oleObj spid="_x0000_s8305" name="ワークシート" r:id="rId5" imgW="2067076" imgH="1447957" progId="Excel.Sheet.8">
                  <p:embed/>
                </p:oleObj>
              </mc:Choice>
              <mc:Fallback>
                <p:oleObj name="ワークシート" r:id="rId5" imgW="2067076" imgH="1447957" progId="Excel.Sheet.8">
                  <p:embed/>
                  <p:pic>
                    <p:nvPicPr>
                      <p:cNvPr id="0" name=""/>
                      <p:cNvPicPr/>
                      <p:nvPr/>
                    </p:nvPicPr>
                    <p:blipFill>
                      <a:blip r:embed="rId6"/>
                      <a:stretch>
                        <a:fillRect/>
                      </a:stretch>
                    </p:blipFill>
                    <p:spPr>
                      <a:xfrm>
                        <a:off x="769615" y="1830498"/>
                        <a:ext cx="2866281" cy="2462598"/>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82007093"/>
              </p:ext>
            </p:extLst>
          </p:nvPr>
        </p:nvGraphicFramePr>
        <p:xfrm>
          <a:off x="4153222" y="1844824"/>
          <a:ext cx="4667250" cy="3816424"/>
        </p:xfrm>
        <a:graphic>
          <a:graphicData uri="http://schemas.openxmlformats.org/presentationml/2006/ole">
            <mc:AlternateContent xmlns:mc="http://schemas.openxmlformats.org/markup-compatibility/2006">
              <mc:Choice xmlns:v="urn:schemas-microsoft-com:vml" Requires="v">
                <p:oleObj spid="_x0000_s8306" name="ワークシート" r:id="rId8" imgW="4667420" imgH="3305038" progId="Excel.Sheet.8">
                  <p:embed/>
                </p:oleObj>
              </mc:Choice>
              <mc:Fallback>
                <p:oleObj name="ワークシート" r:id="rId8" imgW="4667420" imgH="3305038" progId="Excel.Sheet.8">
                  <p:embed/>
                  <p:pic>
                    <p:nvPicPr>
                      <p:cNvPr id="0" name=""/>
                      <p:cNvPicPr/>
                      <p:nvPr/>
                    </p:nvPicPr>
                    <p:blipFill>
                      <a:blip r:embed="rId9"/>
                      <a:stretch>
                        <a:fillRect/>
                      </a:stretch>
                    </p:blipFill>
                    <p:spPr>
                      <a:xfrm>
                        <a:off x="4153222" y="1844824"/>
                        <a:ext cx="4667250" cy="3816424"/>
                      </a:xfrm>
                      <a:prstGeom prst="rect">
                        <a:avLst/>
                      </a:prstGeom>
                    </p:spPr>
                  </p:pic>
                </p:oleObj>
              </mc:Fallback>
            </mc:AlternateContent>
          </a:graphicData>
        </a:graphic>
      </p:graphicFrame>
      <p:sp>
        <p:nvSpPr>
          <p:cNvPr id="9" name="テキスト ボックス 8"/>
          <p:cNvSpPr txBox="1"/>
          <p:nvPr/>
        </p:nvSpPr>
        <p:spPr>
          <a:xfrm>
            <a:off x="755576" y="1311151"/>
            <a:ext cx="2880320" cy="461665"/>
          </a:xfrm>
          <a:prstGeom prst="rect">
            <a:avLst/>
          </a:prstGeom>
          <a:solidFill>
            <a:srgbClr val="92D050">
              <a:alpha val="50000"/>
            </a:srgbClr>
          </a:solidFill>
          <a:ln w="25400">
            <a:solidFill>
              <a:srgbClr val="00B050"/>
            </a:solidFill>
          </a:ln>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教育課程</a:t>
            </a:r>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５教科</a:t>
            </a:r>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788024" y="1311151"/>
            <a:ext cx="2880320" cy="461665"/>
          </a:xfrm>
          <a:prstGeom prst="rect">
            <a:avLst/>
          </a:prstGeom>
          <a:solidFill>
            <a:srgbClr val="92D050">
              <a:alpha val="50000"/>
            </a:srgbClr>
          </a:solidFill>
          <a:ln w="25400">
            <a:solidFill>
              <a:srgbClr val="00B050"/>
            </a:solidFill>
          </a:ln>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具体的な支援計画</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4139952" y="5802159"/>
            <a:ext cx="4752527" cy="939209"/>
          </a:xfrm>
          <a:prstGeom prst="roundRect">
            <a:avLst/>
          </a:prstGeom>
          <a:solidFill>
            <a:srgbClr val="FFFF00">
              <a:alpha val="5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切れ目のない支援のため、それぞれの授業に誰がどのように支援に入るのかを明確に。</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
          <p:cNvSpPr>
            <a:spLocks noGrp="1"/>
          </p:cNvSpPr>
          <p:nvPr>
            <p:ph type="sldNum" sz="quarter" idx="12"/>
          </p:nvPr>
        </p:nvSpPr>
        <p:spPr>
          <a:xfrm>
            <a:off x="6832600" y="6365398"/>
            <a:ext cx="2311400" cy="365125"/>
          </a:xfrm>
        </p:spPr>
        <p:txBody>
          <a:bodyPr/>
          <a:lstStyle/>
          <a:p>
            <a:fld id="{1D595652-31D7-4670-AF3F-4B573AC77023}" type="slidenum">
              <a:rPr kumimoji="1" lang="ja-JP" altLang="en-US" smtClean="0"/>
              <a:pPr/>
              <a:t>45</a:t>
            </a:fld>
            <a:endParaRPr kumimoji="1" lang="ja-JP" altLang="en-US"/>
          </a:p>
        </p:txBody>
      </p:sp>
    </p:spTree>
    <p:extLst>
      <p:ext uri="{BB962C8B-B14F-4D97-AF65-F5344CB8AC3E}">
        <p14:creationId xmlns:p14="http://schemas.microsoft.com/office/powerpoint/2010/main" val="875093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332656"/>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p:txBody>
      </p:sp>
      <p:sp>
        <p:nvSpPr>
          <p:cNvPr id="6"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46</a:t>
            </a:fld>
            <a:endParaRPr kumimoji="1" lang="ja-JP" altLang="en-US"/>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844823"/>
            <a:ext cx="388937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4613562" y="2708920"/>
            <a:ext cx="4350926" cy="2753729"/>
          </a:xfrm>
          <a:prstGeom prst="wedgeRectCallout">
            <a:avLst>
              <a:gd name="adj1" fmla="val -65198"/>
              <a:gd name="adj2" fmla="val 27638"/>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一見ありふれた行事黒板ですが・・</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・必要な項目だけを記入している</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・落書きがない</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・使用した色が１色で</a:t>
            </a:r>
            <a:r>
              <a:rPr lang="ja-JP" altLang="en-US" sz="2000" b="1" dirty="0" err="1" smtClean="0">
                <a:solidFill>
                  <a:schemeClr val="tx1"/>
                </a:solidFill>
                <a:latin typeface="HG丸ｺﾞｼｯｸM-PRO" panose="020F0600000000000000" pitchFamily="50" charset="-128"/>
                <a:ea typeface="HG丸ｺﾞｼｯｸM-PRO" panose="020F0600000000000000" pitchFamily="50" charset="-128"/>
              </a:rPr>
              <a:t>ごちゃつ</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いて</a:t>
            </a: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  いない</a:t>
            </a:r>
            <a:endParaRPr kumimoji="1" lang="ja-JP" altLang="en-US" dirty="0"/>
          </a:p>
        </p:txBody>
      </p:sp>
    </p:spTree>
    <p:extLst>
      <p:ext uri="{BB962C8B-B14F-4D97-AF65-F5344CB8AC3E}">
        <p14:creationId xmlns:p14="http://schemas.microsoft.com/office/powerpoint/2010/main" val="720103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 6" descr="IMG_1009.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2846" y="2006371"/>
            <a:ext cx="3672650" cy="3672650"/>
          </a:xfrm>
        </p:spPr>
      </p:pic>
      <p:pic>
        <p:nvPicPr>
          <p:cNvPr id="9" name="図 8" descr="IMG_1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666547" y="2009240"/>
            <a:ext cx="3811979" cy="1579418"/>
          </a:xfrm>
          <a:prstGeom prst="rect">
            <a:avLst/>
          </a:prstGeom>
        </p:spPr>
      </p:pic>
      <p:sp>
        <p:nvSpPr>
          <p:cNvPr id="10" name="四角形吹き出し 9"/>
          <p:cNvSpPr/>
          <p:nvPr/>
        </p:nvSpPr>
        <p:spPr>
          <a:xfrm>
            <a:off x="4916384" y="3811523"/>
            <a:ext cx="3242877" cy="2353781"/>
          </a:xfrm>
          <a:prstGeom prst="wedgeRectCallout">
            <a:avLst>
              <a:gd name="adj1" fmla="val -61933"/>
              <a:gd name="adj2" fmla="val -58812"/>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刺激の多い情報は背面に掲示</a:t>
            </a:r>
            <a:endPar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色や字体、貼る位置　整然と</a:t>
            </a:r>
            <a:endParaRPr kumimoji="1" lang="ja-JP" altLang="en-US" dirty="0">
              <a:solidFill>
                <a:schemeClr val="tx1"/>
              </a:solidFill>
              <a:latin typeface="AR P丸ゴシック体E" pitchFamily="50" charset="-128"/>
              <a:ea typeface="AR P丸ゴシック体E" pitchFamily="50" charset="-128"/>
            </a:endParaRPr>
          </a:p>
        </p:txBody>
      </p:sp>
      <p:sp>
        <p:nvSpPr>
          <p:cNvPr id="6" name="正方形/長方形 5"/>
          <p:cNvSpPr/>
          <p:nvPr/>
        </p:nvSpPr>
        <p:spPr>
          <a:xfrm>
            <a:off x="323528" y="332656"/>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47</a:t>
            </a:fld>
            <a:endParaRPr kumimoji="1" lang="ja-JP" altLang="en-US"/>
          </a:p>
        </p:txBody>
      </p:sp>
    </p:spTree>
    <p:extLst>
      <p:ext uri="{BB962C8B-B14F-4D97-AF65-F5344CB8AC3E}">
        <p14:creationId xmlns:p14="http://schemas.microsoft.com/office/powerpoint/2010/main" val="3572993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8" descr="IMG_1048.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7060" y="1933856"/>
            <a:ext cx="2021981" cy="2021981"/>
          </a:xfrm>
        </p:spPr>
      </p:pic>
      <p:pic>
        <p:nvPicPr>
          <p:cNvPr id="5" name="図 4" descr="IMG_100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9497" y="1654729"/>
            <a:ext cx="2885703" cy="2885703"/>
          </a:xfrm>
          <a:prstGeom prst="rect">
            <a:avLst/>
          </a:prstGeom>
        </p:spPr>
      </p:pic>
      <p:sp>
        <p:nvSpPr>
          <p:cNvPr id="10" name="四角形吹き出し 9"/>
          <p:cNvSpPr/>
          <p:nvPr/>
        </p:nvSpPr>
        <p:spPr>
          <a:xfrm>
            <a:off x="498763" y="4776304"/>
            <a:ext cx="2701637" cy="1965064"/>
          </a:xfrm>
          <a:prstGeom prst="wedgeRectCallout">
            <a:avLst>
              <a:gd name="adj1" fmla="val -2618"/>
              <a:gd name="adj2" fmla="val -97674"/>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机の位置も「きちんと」という言葉だけでは、わかりにくい生徒もいる・・・</a:t>
            </a:r>
            <a:endParaRPr kumimoji="1"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必要あれば「印」を使って。</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図 10" descr="IMG_104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491" y="2566425"/>
            <a:ext cx="1992086" cy="1992087"/>
          </a:xfrm>
          <a:prstGeom prst="rect">
            <a:avLst/>
          </a:prstGeom>
        </p:spPr>
      </p:pic>
      <p:sp>
        <p:nvSpPr>
          <p:cNvPr id="12" name="四角形吹き出し 11"/>
          <p:cNvSpPr/>
          <p:nvPr/>
        </p:nvSpPr>
        <p:spPr>
          <a:xfrm>
            <a:off x="4025736" y="5013176"/>
            <a:ext cx="4497779" cy="1034065"/>
          </a:xfrm>
          <a:prstGeom prst="wedgeRectCallout">
            <a:avLst>
              <a:gd name="adj1" fmla="val -24937"/>
              <a:gd name="adj2" fmla="val -914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「余ったプリントは教卓の下に」というように決まっていれば、</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どの生徒も片付けられるはず。</a:t>
            </a:r>
            <a:endParaRPr kumimoji="1" lang="ja-JP" altLang="en-US" dirty="0"/>
          </a:p>
        </p:txBody>
      </p:sp>
      <p:sp>
        <p:nvSpPr>
          <p:cNvPr id="13" name="正方形/長方形 12"/>
          <p:cNvSpPr/>
          <p:nvPr/>
        </p:nvSpPr>
        <p:spPr>
          <a:xfrm>
            <a:off x="323528" y="332656"/>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p:txBody>
      </p:sp>
      <p:sp>
        <p:nvSpPr>
          <p:cNvPr id="8"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48</a:t>
            </a:fld>
            <a:endParaRPr kumimoji="1" lang="ja-JP" altLang="en-US"/>
          </a:p>
        </p:txBody>
      </p:sp>
    </p:spTree>
    <p:extLst>
      <p:ext uri="{BB962C8B-B14F-4D97-AF65-F5344CB8AC3E}">
        <p14:creationId xmlns:p14="http://schemas.microsoft.com/office/powerpoint/2010/main" val="1679471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　</a:t>
            </a:r>
            <a:endParaRPr kumimoji="1" lang="ja-JP" altLang="en-US" dirty="0"/>
          </a:p>
        </p:txBody>
      </p:sp>
      <p:pic>
        <p:nvPicPr>
          <p:cNvPr id="4" name="コンテンツ プレースホルダ 3" descr="IMG_1020.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89105" y="1517877"/>
            <a:ext cx="3660085" cy="3660084"/>
          </a:xfrm>
        </p:spPr>
      </p:pic>
      <p:pic>
        <p:nvPicPr>
          <p:cNvPr id="5" name="図 4" descr="IMG_10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7959" y="1675434"/>
            <a:ext cx="3236025" cy="3236025"/>
          </a:xfrm>
          <a:prstGeom prst="rect">
            <a:avLst/>
          </a:prstGeom>
        </p:spPr>
      </p:pic>
      <p:sp>
        <p:nvSpPr>
          <p:cNvPr id="6" name="四角形吹き出し 5"/>
          <p:cNvSpPr/>
          <p:nvPr/>
        </p:nvSpPr>
        <p:spPr>
          <a:xfrm>
            <a:off x="1043608" y="5373216"/>
            <a:ext cx="3684776" cy="1152691"/>
          </a:xfrm>
          <a:prstGeom prst="wedgeRectCallout">
            <a:avLst>
              <a:gd name="adj1" fmla="val -18130"/>
              <a:gd name="adj2" fmla="val -109401"/>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提出物の出し方も、出す場所、タイミングをわかりやすく、統一しておく</a:t>
            </a:r>
            <a:endParaRPr lang="en-US" altLang="ja-JP" dirty="0" smtClean="0"/>
          </a:p>
        </p:txBody>
      </p:sp>
      <p:sp>
        <p:nvSpPr>
          <p:cNvPr id="7" name="四角形吹き出し 6"/>
          <p:cNvSpPr/>
          <p:nvPr/>
        </p:nvSpPr>
        <p:spPr>
          <a:xfrm>
            <a:off x="5611092" y="5392411"/>
            <a:ext cx="2939144" cy="1003464"/>
          </a:xfrm>
          <a:prstGeom prst="wedgeRectCallout">
            <a:avLst>
              <a:gd name="adj1" fmla="val -14539"/>
              <a:gd name="adj2" fmla="val -9080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さがさなくてすむように整然と！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23528" y="332656"/>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49</a:t>
            </a:fld>
            <a:endParaRPr kumimoji="1" lang="ja-JP" altLang="en-US"/>
          </a:p>
        </p:txBody>
      </p:sp>
    </p:spTree>
    <p:extLst>
      <p:ext uri="{BB962C8B-B14F-4D97-AF65-F5344CB8AC3E}">
        <p14:creationId xmlns:p14="http://schemas.microsoft.com/office/powerpoint/2010/main" val="415923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50562" y="1700808"/>
            <a:ext cx="8712968" cy="4031873"/>
          </a:xfrm>
          <a:prstGeom prst="rect">
            <a:avLst/>
          </a:prstGeom>
          <a:noFill/>
          <a:ln w="50800">
            <a:solidFill>
              <a:srgbClr val="0070C0"/>
            </a:solidFill>
          </a:ln>
        </p:spPr>
        <p:txBody>
          <a:bodyPr wrap="square" rtlCol="0">
            <a:spAutoFit/>
          </a:bodyPr>
          <a:lstStyle/>
          <a:p>
            <a:pPr indent="139700" algn="just"/>
            <a:endParaRPr lang="ja-JP" altLang="en-US" sz="1200" b="1" kern="100" dirty="0">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○障がいの特性、発達検査結果、ＩＣＦワークシー</a:t>
            </a:r>
          </a:p>
          <a:p>
            <a:pPr indent="139700" algn="just">
              <a:spcAft>
                <a:spcPts val="0"/>
              </a:spcAft>
            </a:pPr>
            <a:r>
              <a:rPr lang="ja-JP" altLang="en-US" sz="2800" b="1" kern="100" dirty="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ト、行動観察等による</a:t>
            </a:r>
            <a:r>
              <a:rPr lang="ja-JP" altLang="ja-JP" sz="2800" b="1" kern="100" dirty="0" smtClean="0">
                <a:effectLst/>
                <a:latin typeface="HG丸ｺﾞｼｯｸM-PRO" panose="020F0600000000000000" pitchFamily="50" charset="-128"/>
                <a:ea typeface="HG丸ｺﾞｼｯｸM-PRO" panose="020F0600000000000000" pitchFamily="50" charset="-128"/>
                <a:cs typeface="Times New Roman"/>
              </a:rPr>
              <a:t>児童</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生徒</a:t>
            </a:r>
            <a:r>
              <a:rPr lang="ja-JP" altLang="ja-JP" sz="2800" b="1" kern="100" dirty="0" smtClean="0">
                <a:effectLst/>
                <a:latin typeface="HG丸ｺﾞｼｯｸM-PRO" panose="020F0600000000000000" pitchFamily="50" charset="-128"/>
                <a:ea typeface="HG丸ｺﾞｼｯｸM-PRO" panose="020F0600000000000000" pitchFamily="50" charset="-128"/>
                <a:cs typeface="Times New Roman"/>
              </a:rPr>
              <a:t>の</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課題</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困り</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の把  </a:t>
            </a:r>
          </a:p>
          <a:p>
            <a:pPr indent="139700" algn="just">
              <a:spcAft>
                <a:spcPts val="0"/>
              </a:spcAft>
            </a:pPr>
            <a:r>
              <a:rPr lang="ja-JP" altLang="en-US" sz="2800" b="1" kern="100" dirty="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握。参加・活動を阻害する原因因子の検討</a:t>
            </a:r>
          </a:p>
          <a:p>
            <a:pPr indent="139700" algn="just">
              <a:spcAft>
                <a:spcPts val="0"/>
              </a:spcAft>
            </a:pPr>
            <a:endPar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○参加・活動を阻害する原因因子の低減方法検討</a:t>
            </a:r>
          </a:p>
          <a:p>
            <a:pPr indent="139700" algn="just">
              <a:spcAft>
                <a:spcPts val="0"/>
              </a:spcAft>
            </a:pPr>
            <a:endPar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○指導内容の分析と段階的な指導ステップの検討</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endPar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endPar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a:endParaRPr>
          </a:p>
          <a:p>
            <a:pPr indent="139700" algn="just">
              <a:spcAft>
                <a:spcPts val="0"/>
              </a:spcAft>
            </a:pP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○「視覚化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見える化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」「操作化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a:latin typeface="HG丸ｺﾞｼｯｸM-PRO" panose="020F0600000000000000" pitchFamily="50" charset="-128"/>
                <a:ea typeface="HG丸ｺﾞｼｯｸM-PRO" panose="020F0600000000000000" pitchFamily="50" charset="-128"/>
                <a:cs typeface="Times New Roman"/>
              </a:rPr>
              <a:t>操作</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の簡便化</a:t>
            </a:r>
            <a:r>
              <a:rPr lang="en-US" altLang="ja-JP" sz="28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a:t>
            </a:r>
          </a:p>
          <a:p>
            <a:pPr indent="139700" algn="just">
              <a:spcAft>
                <a:spcPts val="0"/>
              </a:spcAft>
            </a:pPr>
            <a:r>
              <a:rPr lang="ja-JP" altLang="en-US" sz="2800" b="1" kern="100" dirty="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800" b="1" kern="100" dirty="0" smtClean="0">
                <a:effectLst/>
                <a:latin typeface="HG丸ｺﾞｼｯｸM-PRO" panose="020F0600000000000000" pitchFamily="50" charset="-128"/>
                <a:ea typeface="HG丸ｺﾞｼｯｸM-PRO" panose="020F0600000000000000" pitchFamily="50" charset="-128"/>
                <a:cs typeface="Times New Roman"/>
              </a:rPr>
              <a:t>等を考慮した教材・教具の開発</a:t>
            </a:r>
          </a:p>
          <a:p>
            <a:pPr indent="139700" algn="just">
              <a:spcAft>
                <a:spcPts val="0"/>
              </a:spcAft>
            </a:pPr>
            <a:endParaRPr lang="ja-JP" altLang="ja-JP" sz="1200" b="1"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3" name="テキスト ボックス 12"/>
          <p:cNvSpPr txBox="1"/>
          <p:nvPr/>
        </p:nvSpPr>
        <p:spPr>
          <a:xfrm>
            <a:off x="251520" y="620688"/>
            <a:ext cx="6696744" cy="523220"/>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アセスメント及び合理的配慮提供の手順</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a:t>
            </a:fld>
            <a:endParaRPr kumimoji="1" lang="ja-JP" altLang="en-US"/>
          </a:p>
        </p:txBody>
      </p:sp>
    </p:spTree>
    <p:extLst>
      <p:ext uri="{BB962C8B-B14F-4D97-AF65-F5344CB8AC3E}">
        <p14:creationId xmlns:p14="http://schemas.microsoft.com/office/powerpoint/2010/main" val="1929737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IMG_1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187" y="1852552"/>
            <a:ext cx="2419598" cy="2419598"/>
          </a:xfrm>
          <a:prstGeom prst="rect">
            <a:avLst/>
          </a:prstGeom>
        </p:spPr>
      </p:pic>
      <p:sp>
        <p:nvSpPr>
          <p:cNvPr id="5" name="四角形吹き出し 4"/>
          <p:cNvSpPr/>
          <p:nvPr/>
        </p:nvSpPr>
        <p:spPr>
          <a:xfrm>
            <a:off x="3981202" y="1805050"/>
            <a:ext cx="3183086" cy="1555668"/>
          </a:xfrm>
          <a:prstGeom prst="wedgeRectCallout">
            <a:avLst>
              <a:gd name="adj1" fmla="val -83097"/>
              <a:gd name="adj2" fmla="val 46029"/>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先生の机の上もすっきり！</a:t>
            </a:r>
            <a:endParaRPr lang="en-US" altLang="ja-JP" b="1" dirty="0" smtClean="0">
              <a:latin typeface="HG丸ｺﾞｼｯｸM-PRO" panose="020F0600000000000000" pitchFamily="50" charset="-128"/>
              <a:ea typeface="HG丸ｺﾞｼｯｸM-PRO" panose="020F0600000000000000" pitchFamily="50" charset="-128"/>
            </a:endParaRPr>
          </a:p>
          <a:p>
            <a:pPr algn="ctr"/>
            <a:r>
              <a:rPr lang="ja-JP" altLang="en-US" b="1" dirty="0" smtClean="0">
                <a:latin typeface="HG丸ｺﾞｼｯｸM-PRO" panose="020F0600000000000000" pitchFamily="50" charset="-128"/>
                <a:ea typeface="HG丸ｺﾞｼｯｸM-PRO" panose="020F0600000000000000" pitchFamily="50" charset="-128"/>
              </a:rPr>
              <a:t>　　　のはず・・・</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6" name="図 5" descr="IMG_10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201926" y="3764478"/>
            <a:ext cx="3820886" cy="2093026"/>
          </a:xfrm>
          <a:prstGeom prst="rect">
            <a:avLst/>
          </a:prstGeom>
        </p:spPr>
      </p:pic>
      <p:sp>
        <p:nvSpPr>
          <p:cNvPr id="7" name="四角形吹き出し 6"/>
          <p:cNvSpPr/>
          <p:nvPr/>
        </p:nvSpPr>
        <p:spPr>
          <a:xfrm>
            <a:off x="395536" y="4726380"/>
            <a:ext cx="3363004" cy="1116281"/>
          </a:xfrm>
          <a:prstGeom prst="wedgeRectCallout">
            <a:avLst>
              <a:gd name="adj1" fmla="val 83303"/>
              <a:gd name="adj2" fmla="val -82181"/>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ロッカーの上もすっきり！</a:t>
            </a:r>
            <a:endParaRPr kumimoji="1" lang="en-US" altLang="ja-JP" b="1" dirty="0" smtClean="0">
              <a:latin typeface="HG丸ｺﾞｼｯｸM-PRO" panose="020F0600000000000000" pitchFamily="50" charset="-128"/>
              <a:ea typeface="HG丸ｺﾞｼｯｸM-PRO" panose="020F0600000000000000" pitchFamily="50" charset="-128"/>
            </a:endParaRPr>
          </a:p>
          <a:p>
            <a:pPr algn="ctr"/>
            <a:r>
              <a:rPr lang="ja-JP" altLang="en-US" b="1" dirty="0" smtClean="0">
                <a:latin typeface="HG丸ｺﾞｼｯｸM-PRO" panose="020F0600000000000000" pitchFamily="50" charset="-128"/>
                <a:ea typeface="HG丸ｺﾞｼｯｸM-PRO" panose="020F0600000000000000" pitchFamily="50" charset="-128"/>
              </a:rPr>
              <a:t>　　　　　　　のはず・・・</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63043" y="397113"/>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j-cs"/>
              </a:rPr>
              <a:t> </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①刺激が少なく、整理された環境作り</a:t>
            </a: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50</a:t>
            </a:fld>
            <a:endParaRPr kumimoji="1" lang="ja-JP" altLang="en-US"/>
          </a:p>
        </p:txBody>
      </p:sp>
    </p:spTree>
    <p:extLst>
      <p:ext uri="{BB962C8B-B14F-4D97-AF65-F5344CB8AC3E}">
        <p14:creationId xmlns:p14="http://schemas.microsoft.com/office/powerpoint/2010/main" val="1958640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005.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03614" y="1849376"/>
            <a:ext cx="3008116" cy="3114510"/>
          </a:xfrm>
        </p:spPr>
      </p:pic>
      <p:pic>
        <p:nvPicPr>
          <p:cNvPr id="6" name="図 5" descr="IMG_100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381995" y="1920758"/>
            <a:ext cx="2511632" cy="2648197"/>
          </a:xfrm>
          <a:prstGeom prst="rect">
            <a:avLst/>
          </a:prstGeom>
        </p:spPr>
      </p:pic>
      <p:sp>
        <p:nvSpPr>
          <p:cNvPr id="7" name="四角形吹き出し 6"/>
          <p:cNvSpPr/>
          <p:nvPr/>
        </p:nvSpPr>
        <p:spPr>
          <a:xfrm>
            <a:off x="516577" y="5290458"/>
            <a:ext cx="3865417" cy="1330036"/>
          </a:xfrm>
          <a:prstGeom prst="wedgeRectCallout">
            <a:avLst>
              <a:gd name="adj1" fmla="val -29830"/>
              <a:gd name="adj2" fmla="val -78571"/>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整然とすっきりと記入</a:t>
            </a:r>
            <a:endParaRPr lang="en-US" altLang="ja-JP" b="1" dirty="0" smtClean="0">
              <a:latin typeface="HG丸ｺﾞｼｯｸM-PRO" panose="020F0600000000000000" pitchFamily="50" charset="-128"/>
              <a:ea typeface="HG丸ｺﾞｼｯｸM-PRO" panose="020F0600000000000000" pitchFamily="50" charset="-128"/>
            </a:endParaRPr>
          </a:p>
          <a:p>
            <a:r>
              <a:rPr kumimoji="1" lang="ja-JP" altLang="en-US" b="1" dirty="0" smtClean="0">
                <a:latin typeface="HG丸ｺﾞｼｯｸM-PRO" panose="020F0600000000000000" pitchFamily="50" charset="-128"/>
                <a:ea typeface="HG丸ｺﾞｼｯｸM-PRO" panose="020F0600000000000000" pitchFamily="50" charset="-128"/>
              </a:rPr>
              <a:t>場所も「当然わかっているだろう」と思い込まずに伝える</a:t>
            </a:r>
            <a:endParaRPr kumimoji="1" lang="en-US" altLang="ja-JP" b="1" dirty="0" smtClean="0">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変更があったときも早めに伝える</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8" name="四角形吹き出し 7"/>
          <p:cNvSpPr/>
          <p:nvPr/>
        </p:nvSpPr>
        <p:spPr>
          <a:xfrm>
            <a:off x="5219206" y="4757741"/>
            <a:ext cx="3072740" cy="1221027"/>
          </a:xfrm>
          <a:prstGeom prst="wedgeRectCallout">
            <a:avLst>
              <a:gd name="adj1" fmla="val -26920"/>
              <a:gd name="adj2" fmla="val -91043"/>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どこをみればいいか</a:t>
            </a:r>
            <a:r>
              <a:rPr lang="ja-JP" altLang="en-US" b="1" dirty="0" smtClean="0">
                <a:latin typeface="HG丸ｺﾞｼｯｸM-PRO" panose="020F0600000000000000" pitchFamily="50" charset="-128"/>
                <a:ea typeface="HG丸ｺﾞｼｯｸM-PRO" panose="020F0600000000000000" pitchFamily="50" charset="-128"/>
              </a:rPr>
              <a:t>　　　　　</a:t>
            </a:r>
            <a:r>
              <a:rPr kumimoji="1" lang="ja-JP" altLang="en-US" b="1" dirty="0" smtClean="0">
                <a:latin typeface="HG丸ｺﾞｼｯｸM-PRO" panose="020F0600000000000000" pitchFamily="50" charset="-128"/>
                <a:ea typeface="HG丸ｺﾞｼｯｸM-PRO" panose="020F0600000000000000" pitchFamily="50" charset="-128"/>
              </a:rPr>
              <a:t>「一目瞭然」</a:t>
            </a:r>
            <a:r>
              <a:rPr lang="ja-JP" altLang="en-US" b="1" dirty="0" smtClean="0">
                <a:latin typeface="HG丸ｺﾞｼｯｸM-PRO" panose="020F0600000000000000" pitchFamily="50" charset="-128"/>
                <a:ea typeface="HG丸ｺﾞｼｯｸM-PRO" panose="020F0600000000000000" pitchFamily="50" charset="-128"/>
              </a:rPr>
              <a:t>の状態に！</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23528" y="397113"/>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②情報伝達の明確化</a:t>
            </a:r>
            <a:endParaRPr lang="ja-JP" altLang="en-US" sz="28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51</a:t>
            </a:fld>
            <a:endParaRPr kumimoji="1" lang="ja-JP" altLang="en-US"/>
          </a:p>
        </p:txBody>
      </p:sp>
    </p:spTree>
    <p:extLst>
      <p:ext uri="{BB962C8B-B14F-4D97-AF65-F5344CB8AC3E}">
        <p14:creationId xmlns:p14="http://schemas.microsoft.com/office/powerpoint/2010/main" val="2755637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02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9089" y="1700808"/>
            <a:ext cx="3330545" cy="3330545"/>
          </a:xfrm>
        </p:spPr>
      </p:pic>
      <p:pic>
        <p:nvPicPr>
          <p:cNvPr id="6" name="図 5" descr="IMG_103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38700" y="1752222"/>
            <a:ext cx="4631376" cy="3467595"/>
          </a:xfrm>
          <a:prstGeom prst="rect">
            <a:avLst/>
          </a:prstGeom>
        </p:spPr>
      </p:pic>
      <p:sp>
        <p:nvSpPr>
          <p:cNvPr id="7" name="四角形吹き出し 6"/>
          <p:cNvSpPr/>
          <p:nvPr/>
        </p:nvSpPr>
        <p:spPr>
          <a:xfrm>
            <a:off x="516576" y="5291066"/>
            <a:ext cx="7537177" cy="874238"/>
          </a:xfrm>
          <a:prstGeom prst="wedgeRectCallout">
            <a:avLst>
              <a:gd name="adj1" fmla="val 31801"/>
              <a:gd name="adj2" fmla="val -9832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「帰りの会」での「先生の話」も　板書して伝える</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23528" y="397113"/>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②情報伝達の明確化</a:t>
            </a:r>
            <a:endParaRPr lang="ja-JP" altLang="en-US" sz="28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9"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52</a:t>
            </a:fld>
            <a:endParaRPr kumimoji="1" lang="ja-JP" altLang="en-US"/>
          </a:p>
        </p:txBody>
      </p:sp>
    </p:spTree>
    <p:extLst>
      <p:ext uri="{BB962C8B-B14F-4D97-AF65-F5344CB8AC3E}">
        <p14:creationId xmlns:p14="http://schemas.microsoft.com/office/powerpoint/2010/main" val="8124872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8"/>
          <p:cNvSpPr/>
          <p:nvPr/>
        </p:nvSpPr>
        <p:spPr>
          <a:xfrm>
            <a:off x="4889665" y="2505695"/>
            <a:ext cx="3767447" cy="2398815"/>
          </a:xfrm>
          <a:prstGeom prst="wedgeRectCallout">
            <a:avLst>
              <a:gd name="adj1" fmla="val -68895"/>
              <a:gd name="adj2" fmla="val 74876"/>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latin typeface="HG丸ｺﾞｼｯｸM-PRO" panose="020F0600000000000000" pitchFamily="50" charset="-128"/>
                <a:ea typeface="HG丸ｺﾞｼｯｸM-PRO" panose="020F0600000000000000" pitchFamily="50" charset="-128"/>
              </a:rPr>
              <a:t>「早い者勝ち」などの「○○勝ち」でないように！</a:t>
            </a:r>
            <a:endParaRPr kumimoji="1" lang="en-US" altLang="ja-JP" b="1" dirty="0" smtClean="0">
              <a:latin typeface="HG丸ｺﾞｼｯｸM-PRO" panose="020F0600000000000000" pitchFamily="50" charset="-128"/>
              <a:ea typeface="HG丸ｺﾞｼｯｸM-PRO" panose="020F0600000000000000" pitchFamily="50" charset="-128"/>
            </a:endParaRPr>
          </a:p>
          <a:p>
            <a:endParaRPr lang="en-US" altLang="ja-JP" b="1" dirty="0" smtClean="0">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「給食のおかわり」もルールに沿って！</a:t>
            </a:r>
            <a:endParaRPr lang="en-US" altLang="ja-JP" b="1"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AR P丸ゴシック体E" pitchFamily="50" charset="-128"/>
              <a:ea typeface="AR P丸ゴシック体E" pitchFamily="50" charset="-128"/>
            </a:endParaRPr>
          </a:p>
        </p:txBody>
      </p:sp>
      <p:sp>
        <p:nvSpPr>
          <p:cNvPr id="7" name="正方形/長方形 6"/>
          <p:cNvSpPr/>
          <p:nvPr/>
        </p:nvSpPr>
        <p:spPr>
          <a:xfrm>
            <a:off x="323528" y="332656"/>
            <a:ext cx="8529437" cy="1015663"/>
          </a:xfrm>
          <a:prstGeom prst="rect">
            <a:avLst/>
          </a:prstGeom>
          <a:solidFill>
            <a:srgbClr val="00B0F0">
              <a:alpha val="50000"/>
            </a:srgbClr>
          </a:solidFill>
          <a:ln w="50800">
            <a:solidFill>
              <a:srgbClr val="0070C0"/>
            </a:solidFill>
          </a:ln>
        </p:spPr>
        <p:txBody>
          <a:bodyPr wrap="square">
            <a:spAutoFit/>
          </a:bodyPr>
          <a:lstStyle/>
          <a:p>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基礎的環境整備</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rPr>
              <a:t>ユニバーサルな環境作り</a:t>
            </a: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cs typeface="+mj-cs"/>
              </a:rPr>
              <a:t>)</a:t>
            </a:r>
            <a:endParaRPr lang="ja-JP" altLang="en-US" sz="3200" b="1" dirty="0" smtClean="0">
              <a:solidFill>
                <a:prstClr val="black"/>
              </a:solidFill>
              <a:latin typeface="HG丸ｺﾞｼｯｸM-PRO" panose="020F0600000000000000" pitchFamily="50" charset="-128"/>
              <a:ea typeface="HG丸ｺﾞｼｯｸM-PRO" panose="020F0600000000000000" pitchFamily="50" charset="-128"/>
              <a:cs typeface="+mj-cs"/>
            </a:endParaRPr>
          </a:p>
          <a:p>
            <a:r>
              <a:rPr lang="ja-JP" altLang="en-US" sz="2800" b="1" dirty="0" smtClean="0">
                <a:solidFill>
                  <a:prstClr val="black"/>
                </a:solidFill>
                <a:latin typeface="HG丸ｺﾞｼｯｸM-PRO" panose="020F0600000000000000" pitchFamily="50" charset="-128"/>
                <a:ea typeface="HG丸ｺﾞｼｯｸM-PRO" panose="020F0600000000000000" pitchFamily="50" charset="-128"/>
                <a:cs typeface="+mj-cs"/>
              </a:rPr>
              <a:t>  ➂学級のルールの明確化</a:t>
            </a:r>
            <a:endParaRPr lang="ja-JP" altLang="en-US" sz="4400" b="1" dirty="0" smtClean="0">
              <a:solidFill>
                <a:prstClr val="black"/>
              </a:solidFill>
              <a:latin typeface="HG丸ｺﾞｼｯｸM-PRO" panose="020F0600000000000000" pitchFamily="50" charset="-128"/>
              <a:ea typeface="HG丸ｺﾞｼｯｸM-PRO" panose="020F0600000000000000" pitchFamily="50" charset="-128"/>
              <a:cs typeface="+mj-cs"/>
            </a:endParaRPr>
          </a:p>
        </p:txBody>
      </p:sp>
      <p:sp>
        <p:nvSpPr>
          <p:cNvPr id="5" name="正方形/長方形 4"/>
          <p:cNvSpPr/>
          <p:nvPr/>
        </p:nvSpPr>
        <p:spPr>
          <a:xfrm>
            <a:off x="7740352" y="4365104"/>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175" y="3178175"/>
            <a:ext cx="5000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76872"/>
            <a:ext cx="3541713"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53</a:t>
            </a:fld>
            <a:endParaRPr kumimoji="1" lang="ja-JP" altLang="en-US"/>
          </a:p>
        </p:txBody>
      </p:sp>
    </p:spTree>
    <p:extLst>
      <p:ext uri="{BB962C8B-B14F-4D97-AF65-F5344CB8AC3E}">
        <p14:creationId xmlns:p14="http://schemas.microsoft.com/office/powerpoint/2010/main" val="1581072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1628800"/>
            <a:ext cx="8064896" cy="1872208"/>
          </a:xfrm>
          <a:prstGeom prst="roundRect">
            <a:avLst/>
          </a:prstGeom>
          <a:solidFill>
            <a:srgbClr val="00B0F0">
              <a:alpha val="50000"/>
            </a:srgb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solidFill>
                <a:latin typeface="HG丸ｺﾞｼｯｸM-PRO" panose="020F0600000000000000" pitchFamily="50" charset="-128"/>
                <a:ea typeface="HG丸ｺﾞｼｯｸM-PRO" panose="020F0600000000000000" pitchFamily="50" charset="-128"/>
              </a:rPr>
              <a:t>合理的配慮アドバイザーとしての</a:t>
            </a:r>
          </a:p>
          <a:p>
            <a:pPr algn="ctr"/>
            <a:r>
              <a:rPr kumimoji="1" lang="ja-JP" altLang="en-US" sz="4000" b="1" dirty="0" smtClean="0">
                <a:solidFill>
                  <a:schemeClr val="tx1"/>
                </a:solidFill>
                <a:latin typeface="HG丸ｺﾞｼｯｸM-PRO" panose="020F0600000000000000" pitchFamily="50" charset="-128"/>
                <a:ea typeface="HG丸ｺﾞｼｯｸM-PRO" panose="020F0600000000000000" pitchFamily="50" charset="-128"/>
              </a:rPr>
              <a:t>２年間の取組から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54</a:t>
            </a:fld>
            <a:endParaRPr kumimoji="1" lang="ja-JP" altLang="en-US"/>
          </a:p>
        </p:txBody>
      </p:sp>
    </p:spTree>
    <p:extLst>
      <p:ext uri="{BB962C8B-B14F-4D97-AF65-F5344CB8AC3E}">
        <p14:creationId xmlns:p14="http://schemas.microsoft.com/office/powerpoint/2010/main" val="2452554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9512" y="2276872"/>
            <a:ext cx="8746470" cy="1384995"/>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その</a:t>
            </a:r>
            <a:r>
              <a:rPr lang="ja-JP" altLang="en-US" sz="2800" b="1" dirty="0">
                <a:latin typeface="HG丸ｺﾞｼｯｸM-PRO" panose="020F0600000000000000" pitchFamily="50" charset="-128"/>
                <a:ea typeface="HG丸ｺﾞｼｯｸM-PRO" panose="020F0600000000000000" pitchFamily="50" charset="-128"/>
              </a:rPr>
              <a:t>時代や分野において当然のことと考えられていた認識や思想、社会全体の価値観などが革命的にもしくは劇的に変化する</a:t>
            </a:r>
            <a:r>
              <a:rPr lang="ja-JP" altLang="en-US" sz="2800" b="1" dirty="0" smtClean="0">
                <a:latin typeface="HG丸ｺﾞｼｯｸM-PRO" panose="020F0600000000000000" pitchFamily="50" charset="-128"/>
                <a:ea typeface="HG丸ｺﾞｼｯｸM-PRO" panose="020F0600000000000000" pitchFamily="50" charset="-128"/>
              </a:rPr>
              <a:t>こと。</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331640" y="620688"/>
            <a:ext cx="6552728" cy="1384995"/>
          </a:xfrm>
          <a:prstGeom prst="rect">
            <a:avLst/>
          </a:prstGeom>
          <a:solidFill>
            <a:srgbClr val="FF0000">
              <a:alpha val="20000"/>
            </a:srgbClr>
          </a:solidFill>
          <a:ln w="63500">
            <a:solidFill>
              <a:srgbClr val="FF0000"/>
            </a:solidFill>
          </a:ln>
        </p:spPr>
        <p:txBody>
          <a:bodyPr wrap="square" rtlCol="0">
            <a:spAutoFit/>
          </a:bodyPr>
          <a:lstStyle/>
          <a:p>
            <a:pPr algn="ctr"/>
            <a:r>
              <a:rPr lang="ja-JP" altLang="en-US" sz="4800" b="1" dirty="0">
                <a:latin typeface="HG丸ｺﾞｼｯｸM-PRO" panose="020F0600000000000000" pitchFamily="50" charset="-128"/>
                <a:ea typeface="HG丸ｺﾞｼｯｸM-PRO" panose="020F0600000000000000" pitchFamily="50" charset="-128"/>
              </a:rPr>
              <a:t>パラダイム・</a:t>
            </a:r>
            <a:r>
              <a:rPr lang="ja-JP" altLang="en-US" sz="4800" b="1" dirty="0" smtClean="0">
                <a:latin typeface="HG丸ｺﾞｼｯｸM-PRO" panose="020F0600000000000000" pitchFamily="50" charset="-128"/>
                <a:ea typeface="HG丸ｺﾞｼｯｸM-PRO" panose="020F0600000000000000" pitchFamily="50" charset="-128"/>
              </a:rPr>
              <a:t>シフト  </a:t>
            </a:r>
            <a:r>
              <a:rPr lang="en-US" altLang="ja-JP" sz="3600" b="1" dirty="0" smtClean="0">
                <a:latin typeface="HG丸ｺﾞｼｯｸM-PRO" panose="020F0600000000000000" pitchFamily="50" charset="-128"/>
                <a:ea typeface="HG丸ｺﾞｼｯｸM-PRO" panose="020F0600000000000000" pitchFamily="50" charset="-128"/>
              </a:rPr>
              <a:t>paradigm </a:t>
            </a:r>
            <a:r>
              <a:rPr lang="ja-JP" altLang="en-US" sz="3600" b="1" dirty="0" smtClean="0">
                <a:latin typeface="HG丸ｺﾞｼｯｸM-PRO" panose="020F0600000000000000" pitchFamily="50" charset="-128"/>
                <a:ea typeface="HG丸ｺﾞｼｯｸM-PRO" panose="020F0600000000000000" pitchFamily="50" charset="-128"/>
              </a:rPr>
              <a:t> </a:t>
            </a:r>
            <a:r>
              <a:rPr lang="en-US" altLang="ja-JP" sz="3600" b="1" dirty="0" smtClean="0">
                <a:latin typeface="HG丸ｺﾞｼｯｸM-PRO" panose="020F0600000000000000" pitchFamily="50" charset="-128"/>
                <a:ea typeface="HG丸ｺﾞｼｯｸM-PRO" panose="020F0600000000000000" pitchFamily="50" charset="-128"/>
              </a:rPr>
              <a:t>shift</a:t>
            </a:r>
            <a:endParaRPr kumimoji="1" lang="ja-JP" altLang="en-US" sz="3600" dirty="0"/>
          </a:p>
        </p:txBody>
      </p:sp>
      <p:sp>
        <p:nvSpPr>
          <p:cNvPr id="4" name="テキスト ボックス 3"/>
          <p:cNvSpPr txBox="1"/>
          <p:nvPr/>
        </p:nvSpPr>
        <p:spPr>
          <a:xfrm>
            <a:off x="251520" y="4005064"/>
            <a:ext cx="8604448" cy="2308324"/>
          </a:xfrm>
          <a:prstGeom prst="rect">
            <a:avLst/>
          </a:prstGeom>
          <a:solidFill>
            <a:srgbClr val="FFC000">
              <a:alpha val="50000"/>
            </a:srgbClr>
          </a:solidFill>
          <a:ln w="50800">
            <a:solidFill>
              <a:srgbClr val="FFC000"/>
            </a:solidFil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   通常の学級に在籍する幼児児童生徒のうち、</a:t>
            </a:r>
            <a:r>
              <a:rPr kumimoji="1" lang="en-US" altLang="ja-JP" sz="2400" b="1" dirty="0" smtClean="0">
                <a:latin typeface="HG丸ｺﾞｼｯｸM-PRO" panose="020F0600000000000000" pitchFamily="50" charset="-128"/>
                <a:ea typeface="HG丸ｺﾞｼｯｸM-PRO" panose="020F0600000000000000" pitchFamily="50" charset="-128"/>
              </a:rPr>
              <a:t>6</a:t>
            </a:r>
            <a:r>
              <a:rPr kumimoji="1" lang="ja-JP" altLang="en-US" sz="2400" b="1" dirty="0" err="1"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５％</a:t>
            </a:r>
            <a:r>
              <a:rPr lang="ja-JP" altLang="en-US" sz="2400" b="1" dirty="0" smtClean="0">
                <a:latin typeface="HG丸ｺﾞｼｯｸM-PRO" panose="020F0600000000000000" pitchFamily="50" charset="-128"/>
                <a:ea typeface="HG丸ｺﾞｼｯｸM-PRO" panose="020F0600000000000000" pitchFamily="50" charset="-128"/>
              </a:rPr>
              <a:t>が「学習面</a:t>
            </a:r>
            <a:r>
              <a:rPr lang="ja-JP" altLang="en-US" sz="2400" b="1" dirty="0">
                <a:latin typeface="HG丸ｺﾞｼｯｸM-PRO" panose="020F0600000000000000" pitchFamily="50" charset="-128"/>
                <a:ea typeface="HG丸ｺﾞｼｯｸM-PRO" panose="020F0600000000000000" pitchFamily="50" charset="-128"/>
              </a:rPr>
              <a:t>又は行動面で著しい困難を示す」という調査</a:t>
            </a:r>
            <a:r>
              <a:rPr lang="ja-JP" altLang="en-US" sz="2400" b="1" dirty="0" smtClean="0">
                <a:latin typeface="HG丸ｺﾞｼｯｸM-PRO" panose="020F0600000000000000" pitchFamily="50" charset="-128"/>
                <a:ea typeface="HG丸ｺﾞｼｯｸM-PRO" panose="020F0600000000000000" pitchFamily="50" charset="-128"/>
              </a:rPr>
              <a:t>結果</a:t>
            </a:r>
            <a:r>
              <a:rPr lang="ja-JP" altLang="en-US" sz="2000" b="1" dirty="0" smtClean="0">
                <a:latin typeface="HG丸ｺﾞｼｯｸM-PRO" panose="020F0600000000000000" pitchFamily="50" charset="-128"/>
                <a:ea typeface="HG丸ｺﾞｼｯｸM-PRO" panose="020F0600000000000000" pitchFamily="50" charset="-128"/>
              </a:rPr>
              <a:t>（「通常</a:t>
            </a:r>
            <a:r>
              <a:rPr lang="ja-JP" altLang="en-US" sz="2000" b="1" dirty="0">
                <a:latin typeface="HG丸ｺﾞｼｯｸM-PRO" panose="020F0600000000000000" pitchFamily="50" charset="-128"/>
                <a:ea typeface="HG丸ｺﾞｼｯｸM-PRO" panose="020F0600000000000000" pitchFamily="50" charset="-128"/>
              </a:rPr>
              <a:t>の学級に在籍する発達障害の可能性のある特別な教育的支援を必要とする</a:t>
            </a:r>
            <a:r>
              <a:rPr lang="ja-JP" altLang="en-US" sz="2000" b="1" dirty="0" smtClean="0">
                <a:latin typeface="HG丸ｺﾞｼｯｸM-PRO" panose="020F0600000000000000" pitchFamily="50" charset="-128"/>
                <a:ea typeface="HG丸ｺﾞｼｯｸM-PRO" panose="020F0600000000000000" pitchFamily="50" charset="-128"/>
              </a:rPr>
              <a:t>児童</a:t>
            </a:r>
            <a:r>
              <a:rPr lang="ja-JP" altLang="en-US" sz="2000" b="1" dirty="0">
                <a:latin typeface="HG丸ｺﾞｼｯｸM-PRO" panose="020F0600000000000000" pitchFamily="50" charset="-128"/>
                <a:ea typeface="HG丸ｺﾞｼｯｸM-PRO" panose="020F0600000000000000" pitchFamily="50" charset="-128"/>
              </a:rPr>
              <a:t>生徒に関する調査</a:t>
            </a:r>
            <a:r>
              <a:rPr lang="ja-JP" altLang="en-US" sz="2000" b="1" dirty="0" smtClean="0">
                <a:latin typeface="HG丸ｺﾞｼｯｸM-PRO" panose="020F0600000000000000" pitchFamily="50" charset="-128"/>
                <a:ea typeface="HG丸ｺﾞｼｯｸM-PRO" panose="020F0600000000000000" pitchFamily="50" charset="-128"/>
              </a:rPr>
              <a:t>結果」Ｈ</a:t>
            </a:r>
            <a:r>
              <a:rPr lang="en-US" altLang="ja-JP" sz="2000" b="1" dirty="0" smtClean="0">
                <a:latin typeface="HG丸ｺﾞｼｯｸM-PRO" panose="020F0600000000000000" pitchFamily="50" charset="-128"/>
                <a:ea typeface="HG丸ｺﾞｼｯｸM-PRO" panose="020F0600000000000000" pitchFamily="50" charset="-128"/>
              </a:rPr>
              <a:t>24.12.5</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から、一人一人の幼児児童生徒の課題</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困り</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に着目するのみならず、</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集団全体の参加・活動を高めるという見地</a:t>
            </a:r>
            <a:r>
              <a:rPr lang="ja-JP" altLang="en-US" sz="2400" b="1" dirty="0" smtClean="0">
                <a:latin typeface="HG丸ｺﾞｼｯｸM-PRO" panose="020F0600000000000000" pitchFamily="50" charset="-128"/>
                <a:ea typeface="HG丸ｺﾞｼｯｸM-PRO" panose="020F0600000000000000" pitchFamily="50" charset="-128"/>
              </a:rPr>
              <a:t>が必要なのでは</a:t>
            </a:r>
            <a:r>
              <a:rPr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55</a:t>
            </a:fld>
            <a:endParaRPr kumimoji="1" lang="ja-JP" altLang="en-US"/>
          </a:p>
        </p:txBody>
      </p:sp>
    </p:spTree>
    <p:extLst>
      <p:ext uri="{BB962C8B-B14F-4D97-AF65-F5344CB8AC3E}">
        <p14:creationId xmlns:p14="http://schemas.microsoft.com/office/powerpoint/2010/main" val="33416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539552" y="1630660"/>
            <a:ext cx="3299059" cy="32385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 普通教育</a:t>
            </a:r>
          </a:p>
          <a:p>
            <a:r>
              <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教科教育</a:t>
            </a:r>
          </a:p>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・生徒指導等</a:t>
            </a:r>
            <a:r>
              <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円/楕円 3"/>
          <p:cNvSpPr/>
          <p:nvPr/>
        </p:nvSpPr>
        <p:spPr>
          <a:xfrm>
            <a:off x="3082070" y="1531025"/>
            <a:ext cx="3347706" cy="321585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特別支援教育</a:t>
            </a:r>
          </a:p>
        </p:txBody>
      </p:sp>
      <p:sp>
        <p:nvSpPr>
          <p:cNvPr id="2" name="円/楕円 1"/>
          <p:cNvSpPr/>
          <p:nvPr/>
        </p:nvSpPr>
        <p:spPr>
          <a:xfrm>
            <a:off x="3406128" y="2735560"/>
            <a:ext cx="419100" cy="1028700"/>
          </a:xfrm>
          <a:prstGeom prst="ellipse">
            <a:avLst/>
          </a:prstGeom>
          <a:solidFill>
            <a:srgbClr val="FFC000">
              <a:alpha val="5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9811" y="1033572"/>
            <a:ext cx="1627369" cy="523220"/>
          </a:xfrm>
          <a:prstGeom prst="rect">
            <a:avLst/>
          </a:prstGeom>
        </p:spPr>
        <p:txBody>
          <a:bodyPr wrap="none">
            <a:spAutoFit/>
          </a:bodyPr>
          <a:lstStyle/>
          <a:p>
            <a:pPr>
              <a:spcBef>
                <a:spcPct val="0"/>
              </a:spcBef>
            </a:pP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☆概念図</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3406128" y="3858436"/>
            <a:ext cx="5571420" cy="2857964"/>
            <a:chOff x="3406128" y="3858436"/>
            <a:chExt cx="5571420" cy="2857964"/>
          </a:xfrm>
        </p:grpSpPr>
        <p:cxnSp>
          <p:nvCxnSpPr>
            <p:cNvPr id="9" name="直線矢印コネクタ 8"/>
            <p:cNvCxnSpPr/>
            <p:nvPr/>
          </p:nvCxnSpPr>
          <p:spPr>
            <a:xfrm flipH="1" flipV="1">
              <a:off x="3406128" y="3858436"/>
              <a:ext cx="2308927" cy="739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491533" y="4254187"/>
              <a:ext cx="3312368" cy="830997"/>
            </a:xfrm>
            <a:prstGeom prst="rect">
              <a:avLst/>
            </a:prstGeom>
            <a:solidFill>
              <a:srgbClr val="00B0F0"/>
            </a:solidFill>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基礎的環境整備</a:t>
              </a:r>
            </a:p>
            <a:p>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ユニバーサルな授業</a:t>
              </a:r>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4796806" y="5085184"/>
              <a:ext cx="4180742" cy="1631216"/>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すべての児童生徒が、</a:t>
              </a:r>
              <a:r>
                <a:rPr kumimoji="1" lang="ja-JP" altLang="en-US" sz="2000" b="1" dirty="0" smtClean="0">
                  <a:solidFill>
                    <a:srgbClr val="0070C0"/>
                  </a:solidFill>
                  <a:latin typeface="HG丸ｺﾞｼｯｸM-PRO" panose="020F0600000000000000" pitchFamily="50" charset="-128"/>
                  <a:ea typeface="HG丸ｺﾞｼｯｸM-PRO" panose="020F0600000000000000" pitchFamily="50" charset="-128"/>
                </a:rPr>
                <a:t>意欲的に参加でき、意欲的に取り組めるようにするため、</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特別支援教育で培ったノウハウを、通常の教育の中に取り込んでいく</a:t>
              </a:r>
              <a:r>
                <a:rPr kumimoji="1" lang="ja-JP" altLang="en-US" sz="2000" b="1" dirty="0" smtClean="0">
                  <a:latin typeface="HG丸ｺﾞｼｯｸM-PRO" panose="020F0600000000000000" pitchFamily="50" charset="-128"/>
                  <a:ea typeface="HG丸ｺﾞｼｯｸM-PRO" panose="020F0600000000000000" pitchFamily="50" charset="-128"/>
                </a:rPr>
                <a:t>という考え方</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grpSp>
        <p:nvGrpSpPr>
          <p:cNvPr id="5" name="グループ化 4"/>
          <p:cNvGrpSpPr/>
          <p:nvPr/>
        </p:nvGrpSpPr>
        <p:grpSpPr>
          <a:xfrm>
            <a:off x="3615678" y="1286116"/>
            <a:ext cx="5361869" cy="1782844"/>
            <a:chOff x="3615678" y="988381"/>
            <a:chExt cx="5361869" cy="1782844"/>
          </a:xfrm>
        </p:grpSpPr>
        <p:cxnSp>
          <p:nvCxnSpPr>
            <p:cNvPr id="6" name="直線矢印コネクタ 5"/>
            <p:cNvCxnSpPr/>
            <p:nvPr/>
          </p:nvCxnSpPr>
          <p:spPr>
            <a:xfrm flipH="1">
              <a:off x="3615678" y="1336358"/>
              <a:ext cx="2610354" cy="1434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195043" y="988381"/>
              <a:ext cx="1905349" cy="461665"/>
            </a:xfrm>
            <a:prstGeom prst="rect">
              <a:avLst/>
            </a:prstGeom>
            <a:solidFill>
              <a:srgbClr val="00B0F0"/>
            </a:solidFill>
          </p:spPr>
          <p:txBody>
            <a:bodyPr wrap="square" rtlCol="0">
              <a:spAutoFit/>
            </a:bodyPr>
            <a:lstStyle/>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合理的配慮</a:t>
              </a:r>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6429776" y="1565114"/>
              <a:ext cx="2547771" cy="1015663"/>
            </a:xfrm>
            <a:prstGeom prst="rect">
              <a:avLst/>
            </a:prstGeom>
            <a:noFill/>
          </p:spPr>
          <p:txBody>
            <a:bodyPr wrap="square" rtlCol="0">
              <a:spAutoFit/>
            </a:bodyPr>
            <a:lstStyle/>
            <a:p>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個々の児童生徒の能力や特性に合わせた</a:t>
              </a:r>
              <a:r>
                <a:rPr kumimoji="1" lang="ja-JP" altLang="en-US" sz="2000" b="1" dirty="0" smtClean="0">
                  <a:latin typeface="HG丸ｺﾞｼｯｸM-PRO" panose="020F0600000000000000" pitchFamily="50" charset="-128"/>
                  <a:ea typeface="HG丸ｺﾞｼｯｸM-PRO" panose="020F0600000000000000" pitchFamily="50" charset="-128"/>
                </a:rPr>
                <a:t>特別な配慮</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
        <p:nvSpPr>
          <p:cNvPr id="15" name="テキスト ボックス 14"/>
          <p:cNvSpPr txBox="1"/>
          <p:nvPr/>
        </p:nvSpPr>
        <p:spPr>
          <a:xfrm>
            <a:off x="362034" y="170637"/>
            <a:ext cx="8242414" cy="954107"/>
          </a:xfrm>
          <a:prstGeom prst="rect">
            <a:avLst/>
          </a:prstGeom>
          <a:noFill/>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基礎的環境整備</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ユニバーサルな授業</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と</a:t>
            </a:r>
            <a:endParaRPr kumimoji="1"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                                    </a:t>
            </a:r>
            <a:r>
              <a:rPr kumimoji="1" lang="ja-JP" altLang="en-US" sz="2800" b="1" dirty="0" smtClean="0">
                <a:latin typeface="HG丸ｺﾞｼｯｸM-PRO" panose="020F0600000000000000" pitchFamily="50" charset="-128"/>
                <a:ea typeface="HG丸ｺﾞｼｯｸM-PRO" panose="020F0600000000000000" pitchFamily="50" charset="-128"/>
              </a:rPr>
              <a:t>合理的配慮</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昨年度</a:t>
            </a:r>
            <a:r>
              <a:rPr kumimoji="1" lang="en-US" altLang="ja-JP" sz="2800" b="1" dirty="0" smtClean="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7"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56</a:t>
            </a:fld>
            <a:endParaRPr kumimoji="1" lang="ja-JP" altLang="en-US"/>
          </a:p>
        </p:txBody>
      </p:sp>
    </p:spTree>
    <p:extLst>
      <p:ext uri="{BB962C8B-B14F-4D97-AF65-F5344CB8AC3E}">
        <p14:creationId xmlns:p14="http://schemas.microsoft.com/office/powerpoint/2010/main" val="8119976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339752" y="1509290"/>
            <a:ext cx="3384376" cy="32385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sz="2400" b="1"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 普通教育</a:t>
            </a:r>
          </a:p>
          <a:p>
            <a:pPr algn="ctr"/>
            <a:r>
              <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教科教育</a:t>
            </a:r>
          </a:p>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・生徒</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指導等</a:t>
            </a:r>
            <a:r>
              <a:rPr kumimoji="1" lang="en-US" altLang="ja-JP" sz="24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 name="円/楕円 2"/>
          <p:cNvSpPr/>
          <p:nvPr/>
        </p:nvSpPr>
        <p:spPr>
          <a:xfrm>
            <a:off x="2376422" y="1509290"/>
            <a:ext cx="3347706" cy="3215854"/>
          </a:xfrm>
          <a:prstGeom prst="ellipse">
            <a:avLst/>
          </a:prstGeom>
          <a:solidFill>
            <a:srgbClr val="FF0000">
              <a:alpha val="42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特別支援教育</a:t>
            </a:r>
          </a:p>
          <a:p>
            <a:pPr algn="r"/>
            <a:endParaRPr lang="ja-JP" altLang="en-US" sz="2400" b="1" dirty="0">
              <a:solidFill>
                <a:schemeClr val="tx1"/>
              </a:solidFill>
              <a:latin typeface="HG丸ｺﾞｼｯｸM-PRO" panose="020F0600000000000000" pitchFamily="50" charset="-128"/>
              <a:ea typeface="HG丸ｺﾞｼｯｸM-PRO" panose="020F0600000000000000" pitchFamily="50" charset="-128"/>
            </a:endParaRPr>
          </a:p>
          <a:p>
            <a:pPr algn="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円/楕円 3"/>
          <p:cNvSpPr/>
          <p:nvPr/>
        </p:nvSpPr>
        <p:spPr>
          <a:xfrm>
            <a:off x="2506662" y="3273643"/>
            <a:ext cx="769194" cy="730374"/>
          </a:xfrm>
          <a:prstGeom prst="ellipse">
            <a:avLst/>
          </a:prstGeom>
          <a:solidFill>
            <a:srgbClr val="FFC000">
              <a:alpha val="5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4796806" y="3429000"/>
            <a:ext cx="4180742" cy="3240360"/>
            <a:chOff x="4796806" y="3429000"/>
            <a:chExt cx="4180742" cy="3240360"/>
          </a:xfrm>
        </p:grpSpPr>
        <p:cxnSp>
          <p:nvCxnSpPr>
            <p:cNvPr id="6" name="直線矢印コネクタ 5"/>
            <p:cNvCxnSpPr>
              <a:stCxn id="7" idx="0"/>
            </p:cNvCxnSpPr>
            <p:nvPr/>
          </p:nvCxnSpPr>
          <p:spPr>
            <a:xfrm flipH="1" flipV="1">
              <a:off x="5148064" y="3429000"/>
              <a:ext cx="1959257" cy="825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415133" y="4254187"/>
              <a:ext cx="3384376" cy="830997"/>
            </a:xfrm>
            <a:prstGeom prst="rect">
              <a:avLst/>
            </a:prstGeom>
            <a:solidFill>
              <a:srgbClr val="00B0F0"/>
            </a:solidFill>
          </p:spPr>
          <p:txBody>
            <a:bodyPr wrap="square" rtlCol="0">
              <a:spAutoFit/>
            </a:bodyPr>
            <a:lstStyle/>
            <a:p>
              <a:pPr algn="ct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基礎的環境整備</a:t>
              </a:r>
            </a:p>
            <a:p>
              <a:r>
                <a:rPr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ユニバーサルな授業</a:t>
              </a:r>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796806" y="5038144"/>
              <a:ext cx="4180742" cy="1631216"/>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すべての児童生徒が、</a:t>
              </a:r>
              <a:r>
                <a:rPr kumimoji="1" lang="ja-JP" altLang="en-US" sz="2000" b="1" dirty="0" smtClean="0">
                  <a:solidFill>
                    <a:srgbClr val="0070C0"/>
                  </a:solidFill>
                  <a:latin typeface="HG丸ｺﾞｼｯｸM-PRO" panose="020F0600000000000000" pitchFamily="50" charset="-128"/>
                  <a:ea typeface="HG丸ｺﾞｼｯｸM-PRO" panose="020F0600000000000000" pitchFamily="50" charset="-128"/>
                </a:rPr>
                <a:t>意欲的に参加でき、意欲的に取り組めるようにするため、</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特別支援教育で培ったノウハウを、通常の教育の中に取り込んでいく</a:t>
              </a:r>
              <a:r>
                <a:rPr kumimoji="1" lang="ja-JP" altLang="en-US" sz="2000" b="1" dirty="0" smtClean="0">
                  <a:latin typeface="HG丸ｺﾞｼｯｸM-PRO" panose="020F0600000000000000" pitchFamily="50" charset="-128"/>
                  <a:ea typeface="HG丸ｺﾞｼｯｸM-PRO" panose="020F0600000000000000" pitchFamily="50" charset="-128"/>
                </a:rPr>
                <a:t>という考え方</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
        <p:nvSpPr>
          <p:cNvPr id="13" name="正方形/長方形 12"/>
          <p:cNvSpPr/>
          <p:nvPr/>
        </p:nvSpPr>
        <p:spPr>
          <a:xfrm>
            <a:off x="379811" y="988380"/>
            <a:ext cx="1627369" cy="523220"/>
          </a:xfrm>
          <a:prstGeom prst="rect">
            <a:avLst/>
          </a:prstGeom>
        </p:spPr>
        <p:txBody>
          <a:bodyPr wrap="none">
            <a:spAutoFit/>
          </a:bodyPr>
          <a:lstStyle/>
          <a:p>
            <a:pPr>
              <a:spcBef>
                <a:spcPct val="0"/>
              </a:spcBef>
            </a:pP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☆概念図</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5" name="円/楕円 14"/>
          <p:cNvSpPr/>
          <p:nvPr/>
        </p:nvSpPr>
        <p:spPr>
          <a:xfrm>
            <a:off x="3065067" y="1700808"/>
            <a:ext cx="769194" cy="730374"/>
          </a:xfrm>
          <a:prstGeom prst="ellipse">
            <a:avLst/>
          </a:prstGeom>
          <a:solidFill>
            <a:srgbClr val="FFC000">
              <a:alpha val="5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755576" y="2065995"/>
            <a:ext cx="2782504" cy="4035521"/>
            <a:chOff x="755576" y="2065995"/>
            <a:chExt cx="2782504" cy="4035521"/>
          </a:xfrm>
        </p:grpSpPr>
        <p:cxnSp>
          <p:nvCxnSpPr>
            <p:cNvPr id="10" name="直線矢印コネクタ 9"/>
            <p:cNvCxnSpPr>
              <a:stCxn id="11" idx="0"/>
            </p:cNvCxnSpPr>
            <p:nvPr/>
          </p:nvCxnSpPr>
          <p:spPr>
            <a:xfrm flipV="1">
              <a:off x="1708251" y="2065995"/>
              <a:ext cx="1741413" cy="244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55576" y="4509120"/>
              <a:ext cx="1905349" cy="461665"/>
            </a:xfrm>
            <a:prstGeom prst="rect">
              <a:avLst/>
            </a:prstGeom>
            <a:solidFill>
              <a:srgbClr val="00B0F0"/>
            </a:solidFill>
          </p:spPr>
          <p:txBody>
            <a:bodyPr wrap="square" rtlCol="0">
              <a:spAutoFit/>
            </a:bodyPr>
            <a:lstStyle/>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合理的配慮</a:t>
              </a:r>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990309" y="5085853"/>
              <a:ext cx="2547771" cy="1015663"/>
            </a:xfrm>
            <a:prstGeom prst="rect">
              <a:avLst/>
            </a:prstGeom>
            <a:noFill/>
          </p:spPr>
          <p:txBody>
            <a:bodyPr wrap="square" rtlCol="0">
              <a:spAutoFit/>
            </a:bodyPr>
            <a:lstStyle/>
            <a:p>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個々の児童生徒の能力や特性に合わせた</a:t>
              </a:r>
              <a:r>
                <a:rPr kumimoji="1" lang="ja-JP" altLang="en-US" sz="2000" b="1" dirty="0" smtClean="0">
                  <a:latin typeface="HG丸ｺﾞｼｯｸM-PRO" panose="020F0600000000000000" pitchFamily="50" charset="-128"/>
                  <a:ea typeface="HG丸ｺﾞｼｯｸM-PRO" panose="020F0600000000000000" pitchFamily="50" charset="-128"/>
                </a:rPr>
                <a:t>特別な配慮</a:t>
              </a:r>
              <a:endParaRPr kumimoji="1" lang="ja-JP" altLang="en-US" sz="2000" b="1" dirty="0">
                <a:latin typeface="HG丸ｺﾞｼｯｸM-PRO" panose="020F0600000000000000" pitchFamily="50" charset="-128"/>
                <a:ea typeface="HG丸ｺﾞｼｯｸM-PRO" panose="020F0600000000000000" pitchFamily="50" charset="-128"/>
              </a:endParaRPr>
            </a:p>
          </p:txBody>
        </p:sp>
        <p:cxnSp>
          <p:nvCxnSpPr>
            <p:cNvPr id="19" name="直線矢印コネクタ 18"/>
            <p:cNvCxnSpPr>
              <a:stCxn id="11" idx="0"/>
            </p:cNvCxnSpPr>
            <p:nvPr/>
          </p:nvCxnSpPr>
          <p:spPr>
            <a:xfrm flipV="1">
              <a:off x="1708251" y="3638831"/>
              <a:ext cx="1257198" cy="8702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18018" y="322578"/>
            <a:ext cx="8242414" cy="954107"/>
          </a:xfrm>
          <a:prstGeom prst="rect">
            <a:avLst/>
          </a:prstGeom>
          <a:noFill/>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基礎的環境整備</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ユニバーサルな授業</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と</a:t>
            </a:r>
            <a:endParaRPr kumimoji="1"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                                    </a:t>
            </a:r>
            <a:r>
              <a:rPr kumimoji="1" lang="ja-JP" altLang="en-US" sz="2800" b="1" dirty="0" smtClean="0">
                <a:latin typeface="HG丸ｺﾞｼｯｸM-PRO" panose="020F0600000000000000" pitchFamily="50" charset="-128"/>
                <a:ea typeface="HG丸ｺﾞｼｯｸM-PRO" panose="020F0600000000000000" pitchFamily="50" charset="-128"/>
              </a:rPr>
              <a:t>合理的配慮</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今年</a:t>
            </a:r>
            <a:r>
              <a:rPr kumimoji="1" lang="en-US" altLang="ja-JP" sz="2800" b="1" dirty="0" err="1" smtClean="0">
                <a:latin typeface="HG丸ｺﾞｼｯｸM-PRO" panose="020F0600000000000000" pitchFamily="50" charset="-128"/>
                <a:ea typeface="HG丸ｺﾞｼｯｸM-PRO" panose="020F0600000000000000" pitchFamily="50" charset="-128"/>
              </a:rPr>
              <a:t>Ver</a:t>
            </a:r>
            <a:r>
              <a:rPr kumimoji="1" lang="en-US" altLang="ja-JP" sz="2800" b="1" dirty="0" smtClean="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7"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57</a:t>
            </a:fld>
            <a:endParaRPr kumimoji="1" lang="ja-JP" altLang="en-US"/>
          </a:p>
        </p:txBody>
      </p:sp>
    </p:spTree>
    <p:extLst>
      <p:ext uri="{BB962C8B-B14F-4D97-AF65-F5344CB8AC3E}">
        <p14:creationId xmlns:p14="http://schemas.microsoft.com/office/powerpoint/2010/main" val="292990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outVertic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154" y="188640"/>
            <a:ext cx="8604997" cy="954107"/>
          </a:xfrm>
          <a:prstGeom prst="rect">
            <a:avLst/>
          </a:prstGeom>
          <a:noFill/>
        </p:spPr>
        <p:txBody>
          <a:bodyPr wrap="square" rtlCol="0">
            <a:spAutoFit/>
          </a:bodyPr>
          <a:lstStyle/>
          <a:p>
            <a:r>
              <a:rPr lang="ja-JP" altLang="en-US"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ユニバーサルな授業</a:t>
            </a:r>
            <a:r>
              <a:rPr lang="ja-JP" altLang="en-US" sz="2800" b="1" dirty="0" smtClean="0">
                <a:latin typeface="HG丸ｺﾞｼｯｸM-PRO" panose="020F0600000000000000" pitchFamily="50" charset="-128"/>
                <a:ea typeface="HG丸ｺﾞｼｯｸM-PRO" panose="020F0600000000000000" pitchFamily="50" charset="-128"/>
              </a:rPr>
              <a:t>」と「合理的配慮」の関係</a:t>
            </a:r>
          </a:p>
          <a:p>
            <a:r>
              <a:rPr lang="ja-JP" altLang="en-US" sz="2800" b="1" dirty="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                                                       の具体例</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912569" y="1196752"/>
            <a:ext cx="7042638" cy="1200329"/>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「ユニバーサルな授業」は、</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教室全体に対しての工夫。</a:t>
            </a:r>
            <a:r>
              <a:rPr lang="ja-JP" altLang="en-US" sz="2400" b="1" dirty="0" smtClean="0">
                <a:latin typeface="HG丸ｺﾞｼｯｸM-PRO" panose="020F0600000000000000" pitchFamily="50" charset="-128"/>
                <a:ea typeface="HG丸ｺﾞｼｯｸM-PRO" panose="020F0600000000000000" pitchFamily="50" charset="-128"/>
              </a:rPr>
              <a:t>「合理的配慮」は、特に配慮の必要な</a:t>
            </a:r>
            <a:r>
              <a:rPr kumimoji="1" lang="ja-JP" altLang="en-US" sz="2400" b="1" dirty="0" smtClean="0">
                <a:latin typeface="HG丸ｺﾞｼｯｸM-PRO" panose="020F0600000000000000" pitchFamily="50" charset="-128"/>
                <a:ea typeface="HG丸ｺﾞｼｯｸM-PRO" panose="020F0600000000000000" pitchFamily="50" charset="-128"/>
              </a:rPr>
              <a:t>子どもに対して、</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個別に行う工夫。</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028950" y="2391271"/>
            <a:ext cx="1120286" cy="461665"/>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例えば</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1156190" y="2908487"/>
            <a:ext cx="3015761" cy="3040793"/>
            <a:chOff x="1541585" y="3057769"/>
            <a:chExt cx="4021015" cy="3040793"/>
          </a:xfrm>
        </p:grpSpPr>
        <p:pic>
          <p:nvPicPr>
            <p:cNvPr id="4" name="図 3"/>
            <p:cNvPicPr>
              <a:picLocks noChangeAspect="1"/>
            </p:cNvPicPr>
            <p:nvPr/>
          </p:nvPicPr>
          <p:blipFill>
            <a:blip r:embed="rId2"/>
            <a:stretch>
              <a:fillRect/>
            </a:stretch>
          </p:blipFill>
          <p:spPr>
            <a:xfrm>
              <a:off x="2118789" y="3753500"/>
              <a:ext cx="2954319" cy="2345062"/>
            </a:xfrm>
            <a:prstGeom prst="rect">
              <a:avLst/>
            </a:prstGeom>
          </p:spPr>
        </p:pic>
        <p:sp>
          <p:nvSpPr>
            <p:cNvPr id="9" name="テキスト ボックス 8"/>
            <p:cNvSpPr txBox="1"/>
            <p:nvPr/>
          </p:nvSpPr>
          <p:spPr>
            <a:xfrm>
              <a:off x="1541585" y="3057769"/>
              <a:ext cx="4021015" cy="923330"/>
            </a:xfrm>
            <a:prstGeom prst="rect">
              <a:avLst/>
            </a:prstGeom>
            <a:noFill/>
          </p:spPr>
          <p:txBody>
            <a:bodyPr wrap="square" rtlCol="0">
              <a:spAutoFit/>
            </a:bodyPr>
            <a:lstStyle/>
            <a:p>
              <a:r>
                <a:rPr lang="ja-JP" altLang="en-US" b="1" dirty="0" smtClean="0">
                  <a:latin typeface="HG丸ｺﾞｼｯｸM-PRO" panose="020F0600000000000000" pitchFamily="50" charset="-128"/>
                  <a:ea typeface="HG丸ｺﾞｼｯｸM-PRO" panose="020F0600000000000000" pitchFamily="50" charset="-128"/>
                </a:rPr>
                <a:t>全体に対してホワイトボードで示す</a:t>
              </a:r>
            </a:p>
            <a:p>
              <a:pPr algn="r"/>
              <a:r>
                <a:rPr kumimoji="1" lang="ja-JP" altLang="en-US" b="1" dirty="0" smtClean="0">
                  <a:latin typeface="HG丸ｺﾞｼｯｸM-PRO" panose="020F0600000000000000" pitchFamily="50" charset="-128"/>
                  <a:ea typeface="HG丸ｺﾞｼｯｸM-PRO" panose="020F0600000000000000" pitchFamily="50" charset="-128"/>
                </a:rPr>
                <a:t>（ユニバーサルな授業）</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4171950" y="2908487"/>
            <a:ext cx="3928442" cy="2501046"/>
            <a:chOff x="5562600" y="3045069"/>
            <a:chExt cx="4521200" cy="2501046"/>
          </a:xfrm>
        </p:grpSpPr>
        <p:grpSp>
          <p:nvGrpSpPr>
            <p:cNvPr id="12" name="グループ化 11"/>
            <p:cNvGrpSpPr/>
            <p:nvPr/>
          </p:nvGrpSpPr>
          <p:grpSpPr>
            <a:xfrm>
              <a:off x="6062785" y="3045069"/>
              <a:ext cx="4021015" cy="2501046"/>
              <a:chOff x="6062785" y="3045069"/>
              <a:chExt cx="4021015" cy="2501046"/>
            </a:xfrm>
          </p:grpSpPr>
          <p:pic>
            <p:nvPicPr>
              <p:cNvPr id="3" name="図 2"/>
              <p:cNvPicPr>
                <a:picLocks noChangeAspect="1"/>
              </p:cNvPicPr>
              <p:nvPr/>
            </p:nvPicPr>
            <p:blipFill>
              <a:blip r:embed="rId3"/>
              <a:stretch>
                <a:fillRect/>
              </a:stretch>
            </p:blipFill>
            <p:spPr>
              <a:xfrm>
                <a:off x="7007333" y="3506734"/>
                <a:ext cx="2227174" cy="2039381"/>
              </a:xfrm>
              <a:prstGeom prst="rect">
                <a:avLst/>
              </a:prstGeom>
            </p:spPr>
          </p:pic>
          <p:sp>
            <p:nvSpPr>
              <p:cNvPr id="10" name="テキスト ボックス 9"/>
              <p:cNvSpPr txBox="1"/>
              <p:nvPr/>
            </p:nvSpPr>
            <p:spPr>
              <a:xfrm>
                <a:off x="6062785" y="3045069"/>
                <a:ext cx="4021015" cy="923330"/>
              </a:xfrm>
              <a:prstGeom prst="rect">
                <a:avLst/>
              </a:prstGeom>
              <a:noFill/>
            </p:spPr>
            <p:txBody>
              <a:bodyPr wrap="square" rtlCol="0">
                <a:spAutoFit/>
              </a:bodyPr>
              <a:lstStyle/>
              <a:p>
                <a:r>
                  <a:rPr lang="ja-JP" altLang="en-US" b="1" dirty="0" smtClean="0">
                    <a:latin typeface="HG丸ｺﾞｼｯｸM-PRO" panose="020F0600000000000000" pitchFamily="50" charset="-128"/>
                    <a:ea typeface="HG丸ｺﾞｼｯｸM-PRO" panose="020F0600000000000000" pitchFamily="50" charset="-128"/>
                  </a:rPr>
                  <a:t>個別に付箋に書いて、机に貼る</a:t>
                </a:r>
              </a:p>
              <a:p>
                <a:pPr algn="r"/>
                <a:r>
                  <a:rPr kumimoji="1" lang="ja-JP" altLang="en-US" b="1" dirty="0" smtClean="0">
                    <a:latin typeface="HG丸ｺﾞｼｯｸM-PRO" panose="020F0600000000000000" pitchFamily="50" charset="-128"/>
                    <a:ea typeface="HG丸ｺﾞｼｯｸM-PRO" panose="020F0600000000000000" pitchFamily="50" charset="-128"/>
                  </a:rPr>
                  <a:t>（合理的配慮）</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11" name="テキスト ボックス 10"/>
            <p:cNvSpPr txBox="1"/>
            <p:nvPr/>
          </p:nvSpPr>
          <p:spPr>
            <a:xfrm>
              <a:off x="5562600" y="4295503"/>
              <a:ext cx="698500" cy="830997"/>
            </a:xfrm>
            <a:prstGeom prst="rect">
              <a:avLst/>
            </a:prstGeom>
            <a:noFill/>
          </p:spPr>
          <p:txBody>
            <a:bodyPr wrap="square" rtlCol="0">
              <a:spAutoFit/>
            </a:bodyPr>
            <a:lstStyle/>
            <a:p>
              <a:r>
                <a:rPr kumimoji="1" lang="ja-JP" altLang="en-US" sz="4800" b="1" dirty="0" smtClean="0">
                  <a:latin typeface="HG丸ｺﾞｼｯｸM-PRO" panose="020F0600000000000000" pitchFamily="50" charset="-128"/>
                  <a:ea typeface="HG丸ｺﾞｼｯｸM-PRO" panose="020F0600000000000000" pitchFamily="50" charset="-128"/>
                </a:rPr>
                <a:t>＋</a:t>
              </a:r>
              <a:endParaRPr kumimoji="1" lang="ja-JP" altLang="en-US" sz="4800" b="1" dirty="0">
                <a:latin typeface="HG丸ｺﾞｼｯｸM-PRO" panose="020F0600000000000000" pitchFamily="50" charset="-128"/>
                <a:ea typeface="HG丸ｺﾞｼｯｸM-PRO" panose="020F0600000000000000" pitchFamily="50" charset="-128"/>
              </a:endParaRPr>
            </a:p>
          </p:txBody>
        </p:sp>
      </p:grpSp>
      <p:sp>
        <p:nvSpPr>
          <p:cNvPr id="15" name="テキスト ボックス 14"/>
          <p:cNvSpPr txBox="1"/>
          <p:nvPr/>
        </p:nvSpPr>
        <p:spPr>
          <a:xfrm>
            <a:off x="1110397" y="5891440"/>
            <a:ext cx="6844811" cy="830997"/>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☆「合理的配慮」は「</a:t>
            </a:r>
            <a:r>
              <a:rPr kumimoji="1" lang="ja-JP" altLang="en-US" sz="2400" b="1" dirty="0" smtClean="0">
                <a:latin typeface="HG丸ｺﾞｼｯｸM-PRO" panose="020F0600000000000000" pitchFamily="50" charset="-128"/>
                <a:ea typeface="HG丸ｺﾞｼｯｸM-PRO" panose="020F0600000000000000" pitchFamily="50" charset="-128"/>
              </a:rPr>
              <a:t>ユニバーサルな授業</a:t>
            </a:r>
            <a:r>
              <a:rPr lang="ja-JP" altLang="en-US" sz="2400" b="1" dirty="0" smtClean="0">
                <a:latin typeface="HG丸ｺﾞｼｯｸM-PRO" panose="020F0600000000000000" pitchFamily="50" charset="-128"/>
                <a:ea typeface="HG丸ｺﾞｼｯｸM-PRO" panose="020F0600000000000000" pitchFamily="50" charset="-128"/>
              </a:rPr>
              <a:t>」の</a:t>
            </a:r>
          </a:p>
          <a:p>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工夫が前提</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58</a:t>
            </a:fld>
            <a:endParaRPr kumimoji="1" lang="ja-JP" altLang="en-US"/>
          </a:p>
        </p:txBody>
      </p:sp>
    </p:spTree>
    <p:extLst>
      <p:ext uri="{BB962C8B-B14F-4D97-AF65-F5344CB8AC3E}">
        <p14:creationId xmlns:p14="http://schemas.microsoft.com/office/powerpoint/2010/main" val="30222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772816"/>
            <a:ext cx="1296144" cy="523220"/>
          </a:xfrm>
          <a:prstGeom prst="rect">
            <a:avLst/>
          </a:prstGeom>
          <a:noFill/>
          <a:ln w="50800">
            <a:solidFill>
              <a:srgbClr val="FF0000"/>
            </a:solidFill>
          </a:ln>
        </p:spPr>
        <p:txBody>
          <a:bodyPr wrap="square" rtlCol="0">
            <a:spAutoFit/>
          </a:bodyPr>
          <a:lstStyle/>
          <a:p>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Ｉ</a:t>
            </a:r>
            <a:r>
              <a:rPr kumimoji="1" lang="ja-JP" altLang="en-US" sz="2800" b="1" dirty="0" smtClean="0">
                <a:latin typeface="HG丸ｺﾞｼｯｸM-PRO" panose="020F0600000000000000" pitchFamily="50" charset="-128"/>
                <a:ea typeface="HG丸ｺﾞｼｯｸM-PRO" panose="020F0600000000000000" pitchFamily="50" charset="-128"/>
              </a:rPr>
              <a:t>ＣＦ</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51520" y="3408094"/>
            <a:ext cx="1296144" cy="523220"/>
          </a:xfrm>
          <a:prstGeom prst="rect">
            <a:avLst/>
          </a:prstGeom>
          <a:noFill/>
          <a:ln w="50800">
            <a:solidFill>
              <a:srgbClr val="0070C0"/>
            </a:solidFill>
          </a:ln>
        </p:spPr>
        <p:txBody>
          <a:bodyPr wrap="square" rtlCol="0">
            <a:spAutoFit/>
          </a:bodyPr>
          <a:lstStyle/>
          <a:p>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Ｉ</a:t>
            </a:r>
            <a:r>
              <a:rPr kumimoji="1" lang="ja-JP" altLang="en-US" sz="2800" b="1" dirty="0" smtClean="0">
                <a:latin typeface="HG丸ｺﾞｼｯｸM-PRO" panose="020F0600000000000000" pitchFamily="50" charset="-128"/>
                <a:ea typeface="HG丸ｺﾞｼｯｸM-PRO" panose="020F0600000000000000" pitchFamily="50" charset="-128"/>
              </a:rPr>
              <a:t>ＣＦ</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691680" y="1876762"/>
            <a:ext cx="7164288" cy="461665"/>
          </a:xfrm>
          <a:prstGeom prst="rect">
            <a:avLst/>
          </a:prstGeom>
          <a:noFill/>
        </p:spPr>
        <p:txBody>
          <a:bodyPr wrap="square" rtlCol="0">
            <a:spAutoFit/>
          </a:bodyPr>
          <a:lstStyle/>
          <a:p>
            <a:r>
              <a:rPr lang="en-US" altLang="ja-JP" sz="2400" b="1" dirty="0" smtClean="0">
                <a:solidFill>
                  <a:srgbClr val="FF0000"/>
                </a:solidFill>
                <a:latin typeface="HG丸ｺﾞｼｯｸM-PRO" panose="020F0600000000000000" pitchFamily="50" charset="-128"/>
                <a:ea typeface="HG丸ｺﾞｼｯｸM-PRO" panose="020F0600000000000000" pitchFamily="50" charset="-128"/>
              </a:rPr>
              <a:t>I</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nternational</a:t>
            </a:r>
            <a:r>
              <a:rPr lang="en-US" altLang="ja-JP" b="1" dirty="0">
                <a:solidFill>
                  <a:srgbClr val="FF0000"/>
                </a:solidFill>
                <a:latin typeface="HG丸ｺﾞｼｯｸM-PRO" panose="020F0600000000000000" pitchFamily="50" charset="-128"/>
                <a:ea typeface="HG丸ｺﾞｼｯｸM-PRO" panose="020F0600000000000000" pitchFamily="50" charset="-128"/>
              </a:rPr>
              <a:t> </a:t>
            </a:r>
            <a:r>
              <a:rPr lang="en-US" altLang="ja-JP" sz="2000" b="1" dirty="0">
                <a:latin typeface="HG丸ｺﾞｼｯｸM-PRO" panose="020F0600000000000000" pitchFamily="50" charset="-128"/>
                <a:ea typeface="HG丸ｺﾞｼｯｸM-PRO" panose="020F0600000000000000" pitchFamily="50" charset="-128"/>
              </a:rPr>
              <a:t>C</a:t>
            </a:r>
            <a:r>
              <a:rPr lang="en-US" altLang="ja-JP" sz="1600" b="1" dirty="0">
                <a:latin typeface="HG丸ｺﾞｼｯｸM-PRO" panose="020F0600000000000000" pitchFamily="50" charset="-128"/>
                <a:ea typeface="HG丸ｺﾞｼｯｸM-PRO" panose="020F0600000000000000" pitchFamily="50" charset="-128"/>
              </a:rPr>
              <a:t>lassification of </a:t>
            </a:r>
            <a:r>
              <a:rPr lang="en-US" altLang="ja-JP" sz="2000" b="1" dirty="0" smtClean="0">
                <a:latin typeface="HG丸ｺﾞｼｯｸM-PRO" panose="020F0600000000000000" pitchFamily="50" charset="-128"/>
                <a:ea typeface="HG丸ｺﾞｼｯｸM-PRO" panose="020F0600000000000000" pitchFamily="50" charset="-128"/>
              </a:rPr>
              <a:t>F</a:t>
            </a:r>
            <a:r>
              <a:rPr lang="en-US" altLang="ja-JP" sz="1600" b="1" dirty="0" smtClean="0">
                <a:latin typeface="HG丸ｺﾞｼｯｸM-PRO" panose="020F0600000000000000" pitchFamily="50" charset="-128"/>
                <a:ea typeface="HG丸ｺﾞｼｯｸM-PRO" panose="020F0600000000000000" pitchFamily="50" charset="-128"/>
              </a:rPr>
              <a:t>unctioning</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disability </a:t>
            </a:r>
            <a:r>
              <a:rPr lang="en-US" altLang="ja-JP" sz="1600" b="1" dirty="0">
                <a:latin typeface="HG丸ｺﾞｼｯｸM-PRO" panose="020F0600000000000000" pitchFamily="50" charset="-128"/>
                <a:ea typeface="HG丸ｺﾞｼｯｸM-PRO" panose="020F0600000000000000" pitchFamily="50" charset="-128"/>
              </a:rPr>
              <a:t>and </a:t>
            </a:r>
            <a:r>
              <a:rPr lang="en-US" altLang="ja-JP" sz="1600" b="1" dirty="0" smtClean="0">
                <a:latin typeface="HG丸ｺﾞｼｯｸM-PRO" panose="020F0600000000000000" pitchFamily="50" charset="-128"/>
                <a:ea typeface="HG丸ｺﾞｼｯｸM-PRO" panose="020F0600000000000000" pitchFamily="50" charset="-128"/>
              </a:rPr>
              <a:t>health</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691680" y="3417386"/>
            <a:ext cx="7164288" cy="523220"/>
          </a:xfrm>
          <a:prstGeom prst="rect">
            <a:avLst/>
          </a:prstGeom>
          <a:noFill/>
        </p:spPr>
        <p:txBody>
          <a:bodyPr wrap="square" rtlCol="0">
            <a:spAutoFit/>
          </a:bodyPr>
          <a:lstStyle/>
          <a:p>
            <a:r>
              <a:rPr lang="en-US" altLang="ja-JP" sz="2800" b="1" dirty="0" err="1" smtClean="0">
                <a:solidFill>
                  <a:srgbClr val="FF0000"/>
                </a:solidFill>
                <a:latin typeface="HG丸ｺﾞｼｯｸM-PRO" panose="020F0600000000000000" pitchFamily="50" charset="-128"/>
                <a:ea typeface="HG丸ｺﾞｼｯｸM-PRO" panose="020F0600000000000000" pitchFamily="50" charset="-128"/>
              </a:rPr>
              <a:t>I</a:t>
            </a:r>
            <a:r>
              <a:rPr lang="en-US" altLang="ja-JP" b="1" dirty="0" err="1" smtClean="0">
                <a:solidFill>
                  <a:srgbClr val="FF0000"/>
                </a:solidFill>
                <a:latin typeface="HG丸ｺﾞｼｯｸM-PRO" panose="020F0600000000000000" pitchFamily="50" charset="-128"/>
                <a:ea typeface="HG丸ｺﾞｼｯｸM-PRO" panose="020F0600000000000000" pitchFamily="50" charset="-128"/>
              </a:rPr>
              <a:t>ndividuql</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C</a:t>
            </a:r>
            <a:r>
              <a:rPr lang="en-US" altLang="ja-JP" sz="1600" b="1" dirty="0" smtClean="0">
                <a:latin typeface="HG丸ｺﾞｼｯｸM-PRO" panose="020F0600000000000000" pitchFamily="50" charset="-128"/>
                <a:ea typeface="HG丸ｺﾞｼｯｸM-PRO" panose="020F0600000000000000" pitchFamily="50" charset="-128"/>
              </a:rPr>
              <a:t>lassification </a:t>
            </a:r>
            <a:r>
              <a:rPr lang="en-US" altLang="ja-JP" sz="1600" b="1" dirty="0">
                <a:latin typeface="HG丸ｺﾞｼｯｸM-PRO" panose="020F0600000000000000" pitchFamily="50" charset="-128"/>
                <a:ea typeface="HG丸ｺﾞｼｯｸM-PRO" panose="020F0600000000000000" pitchFamily="50" charset="-128"/>
              </a:rPr>
              <a:t>of </a:t>
            </a:r>
            <a:r>
              <a:rPr lang="en-US" altLang="ja-JP" sz="2000" b="1" dirty="0" smtClean="0">
                <a:latin typeface="HG丸ｺﾞｼｯｸM-PRO" panose="020F0600000000000000" pitchFamily="50" charset="-128"/>
                <a:ea typeface="HG丸ｺﾞｼｯｸM-PRO" panose="020F0600000000000000" pitchFamily="50" charset="-128"/>
              </a:rPr>
              <a:t>F</a:t>
            </a:r>
            <a:r>
              <a:rPr lang="en-US" altLang="ja-JP" sz="1600" b="1" dirty="0" smtClean="0">
                <a:latin typeface="HG丸ｺﾞｼｯｸM-PRO" panose="020F0600000000000000" pitchFamily="50" charset="-128"/>
                <a:ea typeface="HG丸ｺﾞｼｯｸM-PRO" panose="020F0600000000000000" pitchFamily="50" charset="-128"/>
              </a:rPr>
              <a:t>unctioning</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disability and health</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51520" y="2339588"/>
            <a:ext cx="8604448" cy="400110"/>
          </a:xfrm>
          <a:prstGeom prst="rect">
            <a:avLst/>
          </a:prstGeom>
          <a:noFill/>
        </p:spPr>
        <p:txBody>
          <a:bodyPr wrap="square" rtlCol="0">
            <a:spAutoFit/>
          </a:bodyPr>
          <a:lstStyle/>
          <a:p>
            <a:pPr algn="ctr"/>
            <a:r>
              <a:rPr lang="zh-TW" altLang="en-US" sz="2000" b="1" dirty="0">
                <a:latin typeface="HG丸ｺﾞｼｯｸM-PRO" panose="020F0600000000000000" pitchFamily="50" charset="-128"/>
                <a:ea typeface="HG丸ｺﾞｼｯｸM-PRO" panose="020F0600000000000000" pitchFamily="50" charset="-128"/>
              </a:rPr>
              <a:t>国際生活機能</a:t>
            </a:r>
            <a:r>
              <a:rPr lang="zh-TW" altLang="en-US" sz="2000" b="1" dirty="0" smtClean="0">
                <a:latin typeface="HG丸ｺﾞｼｯｸM-PRO" panose="020F0600000000000000" pitchFamily="50" charset="-128"/>
                <a:ea typeface="HG丸ｺﾞｼｯｸM-PRO" panose="020F0600000000000000" pitchFamily="50" charset="-128"/>
              </a:rPr>
              <a:t>分類</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子どもの実態とらえる</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国際的な</a:t>
            </a:r>
            <a:r>
              <a:rPr lang="ja-JP" altLang="en-US" sz="2000" b="1" dirty="0" smtClean="0">
                <a:latin typeface="HG丸ｺﾞｼｯｸM-PRO" panose="020F0600000000000000" pitchFamily="50" charset="-128"/>
                <a:ea typeface="HG丸ｺﾞｼｯｸM-PRO" panose="020F0600000000000000" pitchFamily="50" charset="-128"/>
              </a:rPr>
              <a:t>スケール</a:t>
            </a:r>
            <a:r>
              <a:rPr lang="en-US" altLang="ja-JP" sz="2000" b="1" dirty="0" smtClean="0">
                <a:latin typeface="HG丸ｺﾞｼｯｸM-PRO" panose="020F0600000000000000" pitchFamily="50" charset="-128"/>
                <a:ea typeface="HG丸ｺﾞｼｯｸM-PRO" panose="020F0600000000000000" pitchFamily="50" charset="-128"/>
              </a:rPr>
              <a:t>)</a:t>
            </a:r>
            <a:endParaRPr lang="ja-JP" altLang="en-US" sz="2400" b="1" dirty="0" smtClean="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51520" y="4077072"/>
            <a:ext cx="8604448" cy="400110"/>
          </a:xfrm>
          <a:prstGeom prst="rect">
            <a:avLst/>
          </a:prstGeom>
          <a:noFill/>
        </p:spPr>
        <p:txBody>
          <a:bodyPr wrap="squar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個人的</a:t>
            </a:r>
            <a:r>
              <a:rPr lang="zh-TW" altLang="en-US" sz="2000" b="1" dirty="0" smtClean="0">
                <a:latin typeface="HG丸ｺﾞｼｯｸM-PRO" panose="020F0600000000000000" pitchFamily="50" charset="-128"/>
                <a:ea typeface="HG丸ｺﾞｼｯｸM-PRO" panose="020F0600000000000000" pitchFamily="50" charset="-128"/>
              </a:rPr>
              <a:t>生活</a:t>
            </a:r>
            <a:r>
              <a:rPr lang="zh-TW" altLang="en-US" sz="2000" b="1" dirty="0">
                <a:latin typeface="HG丸ｺﾞｼｯｸM-PRO" panose="020F0600000000000000" pitchFamily="50" charset="-128"/>
                <a:ea typeface="HG丸ｺﾞｼｯｸM-PRO" panose="020F0600000000000000" pitchFamily="50" charset="-128"/>
              </a:rPr>
              <a:t>機能</a:t>
            </a:r>
            <a:r>
              <a:rPr lang="zh-TW" altLang="en-US" sz="2000" b="1" dirty="0" smtClean="0">
                <a:latin typeface="HG丸ｺﾞｼｯｸM-PRO" panose="020F0600000000000000" pitchFamily="50" charset="-128"/>
                <a:ea typeface="HG丸ｺﾞｼｯｸM-PRO" panose="020F0600000000000000" pitchFamily="50" charset="-128"/>
              </a:rPr>
              <a:t>分類</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子ども</a:t>
            </a:r>
            <a:r>
              <a:rPr lang="ja-JP" altLang="en-US" sz="2000" b="1" dirty="0" smtClean="0">
                <a:latin typeface="HG丸ｺﾞｼｯｸM-PRO" panose="020F0600000000000000" pitchFamily="50" charset="-128"/>
                <a:ea typeface="HG丸ｺﾞｼｯｸM-PRO" panose="020F0600000000000000" pitchFamily="50" charset="-128"/>
              </a:rPr>
              <a:t>の実態をとらえる</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自分自身</a:t>
            </a:r>
            <a:r>
              <a:rPr lang="ja-JP" altLang="en-US" sz="2000" b="1" dirty="0" smtClean="0">
                <a:latin typeface="HG丸ｺﾞｼｯｸM-PRO" panose="020F0600000000000000" pitchFamily="50" charset="-128"/>
                <a:ea typeface="HG丸ｺﾞｼｯｸM-PRO" panose="020F0600000000000000" pitchFamily="50" charset="-128"/>
              </a:rPr>
              <a:t>のスケール</a:t>
            </a:r>
            <a:r>
              <a:rPr lang="en-US" altLang="ja-JP" sz="2000" b="1" dirty="0" smtClean="0">
                <a:latin typeface="HG丸ｺﾞｼｯｸM-PRO" panose="020F0600000000000000" pitchFamily="50" charset="-128"/>
                <a:ea typeface="HG丸ｺﾞｼｯｸM-PRO" panose="020F0600000000000000" pitchFamily="50" charset="-128"/>
              </a:rPr>
              <a:t>)</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331640" y="620688"/>
            <a:ext cx="6552728" cy="830997"/>
          </a:xfrm>
          <a:prstGeom prst="rect">
            <a:avLst/>
          </a:prstGeom>
          <a:solidFill>
            <a:srgbClr val="FF0000">
              <a:alpha val="20000"/>
            </a:srgbClr>
          </a:solidFill>
          <a:ln w="63500">
            <a:solidFill>
              <a:srgbClr val="FF0000"/>
            </a:solidFill>
          </a:ln>
        </p:spPr>
        <p:txBody>
          <a:bodyPr wrap="square" rtlCol="0">
            <a:spAutoFit/>
          </a:bodyPr>
          <a:lstStyle/>
          <a:p>
            <a:pPr algn="ctr"/>
            <a:r>
              <a:rPr lang="ja-JP" altLang="en-US" sz="4800" b="1" dirty="0" smtClean="0">
                <a:solidFill>
                  <a:srgbClr val="FF0000"/>
                </a:solidFill>
                <a:latin typeface="HG丸ｺﾞｼｯｸM-PRO" panose="020F0600000000000000" pitchFamily="50" charset="-128"/>
                <a:ea typeface="HG丸ｺﾞｼｯｸM-PRO" panose="020F0600000000000000" pitchFamily="50" charset="-128"/>
              </a:rPr>
              <a:t>Ｉ</a:t>
            </a:r>
            <a:r>
              <a:rPr lang="ja-JP" altLang="en-US" sz="4800" b="1" dirty="0" smtClean="0">
                <a:latin typeface="HG丸ｺﾞｼｯｸM-PRO" panose="020F0600000000000000" pitchFamily="50" charset="-128"/>
                <a:ea typeface="HG丸ｺﾞｼｯｸM-PRO" panose="020F0600000000000000" pitchFamily="50" charset="-128"/>
              </a:rPr>
              <a:t>ＣＦから</a:t>
            </a:r>
            <a:r>
              <a:rPr lang="ja-JP" altLang="en-US" sz="4800" b="1" dirty="0" smtClean="0">
                <a:solidFill>
                  <a:srgbClr val="FF0000"/>
                </a:solidFill>
                <a:latin typeface="HG丸ｺﾞｼｯｸM-PRO" panose="020F0600000000000000" pitchFamily="50" charset="-128"/>
                <a:ea typeface="HG丸ｺﾞｼｯｸM-PRO" panose="020F0600000000000000" pitchFamily="50" charset="-128"/>
              </a:rPr>
              <a:t>Ｉ</a:t>
            </a:r>
            <a:r>
              <a:rPr lang="ja-JP" altLang="en-US" sz="4800" b="1" dirty="0" smtClean="0">
                <a:latin typeface="HG丸ｺﾞｼｯｸM-PRO" panose="020F0600000000000000" pitchFamily="50" charset="-128"/>
                <a:ea typeface="HG丸ｺﾞｼｯｸM-PRO" panose="020F0600000000000000" pitchFamily="50" charset="-128"/>
              </a:rPr>
              <a:t>ＣＦへ</a:t>
            </a:r>
            <a:endParaRPr kumimoji="1" lang="ja-JP" altLang="en-US" sz="4800" dirty="0"/>
          </a:p>
        </p:txBody>
      </p:sp>
      <p:sp>
        <p:nvSpPr>
          <p:cNvPr id="2" name="下矢印 1"/>
          <p:cNvSpPr/>
          <p:nvPr/>
        </p:nvSpPr>
        <p:spPr>
          <a:xfrm>
            <a:off x="3563888" y="2852936"/>
            <a:ext cx="1296144" cy="564450"/>
          </a:xfrm>
          <a:prstGeom prst="downArrow">
            <a:avLst/>
          </a:prstGeom>
          <a:solidFill>
            <a:srgbClr val="0070C0">
              <a:alpha val="50000"/>
            </a:srgb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4653136"/>
            <a:ext cx="8604448" cy="1938992"/>
          </a:xfrm>
          <a:prstGeom prst="rect">
            <a:avLst/>
          </a:prstGeom>
          <a:solidFill>
            <a:srgbClr val="FFC000">
              <a:alpha val="50000"/>
            </a:srgbClr>
          </a:solidFill>
          <a:ln w="50800">
            <a:solidFill>
              <a:srgbClr val="FFC000"/>
            </a:solidFil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   幼児児童生徒の実態</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困り</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を的確にとらえ、その原因と参加・活動の阻害要因低減のための具体的方法を考えるためには、</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教師が共通した明確なスケールを持ち、分析的に対応を検討することが重要。</a:t>
            </a:r>
            <a:r>
              <a:rPr kumimoji="1" lang="ja-JP" altLang="en-US" sz="2400" b="1" dirty="0" smtClean="0">
                <a:latin typeface="HG丸ｺﾞｼｯｸM-PRO" panose="020F0600000000000000" pitchFamily="50" charset="-128"/>
                <a:ea typeface="HG丸ｺﾞｼｯｸM-PRO" panose="020F0600000000000000" pitchFamily="50" charset="-128"/>
              </a:rPr>
              <a:t>そのための一つの方策としてのＩＣＦを活用する</a:t>
            </a:r>
            <a:r>
              <a:rPr kumimoji="1"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a:spLocks noGrp="1"/>
          </p:cNvSpPr>
          <p:nvPr>
            <p:ph type="sldNum" sz="quarter" idx="12"/>
          </p:nvPr>
        </p:nvSpPr>
        <p:spPr>
          <a:xfrm>
            <a:off x="6544568" y="6490656"/>
            <a:ext cx="2311400" cy="365125"/>
          </a:xfrm>
        </p:spPr>
        <p:txBody>
          <a:bodyPr/>
          <a:lstStyle/>
          <a:p>
            <a:fld id="{1D595652-31D7-4670-AF3F-4B573AC77023}" type="slidenum">
              <a:rPr kumimoji="1" lang="ja-JP" altLang="en-US" smtClean="0"/>
              <a:pPr/>
              <a:t>59</a:t>
            </a:fld>
            <a:endParaRPr kumimoji="1" lang="ja-JP" altLang="en-US"/>
          </a:p>
        </p:txBody>
      </p:sp>
    </p:spTree>
    <p:extLst>
      <p:ext uri="{BB962C8B-B14F-4D97-AF65-F5344CB8AC3E}">
        <p14:creationId xmlns:p14="http://schemas.microsoft.com/office/powerpoint/2010/main" val="10292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Horizontal)">
                                      <p:cBhvr>
                                        <p:cTn id="22" dur="500"/>
                                        <p:tgtEl>
                                          <p:spTgt spid="8"/>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outHorizontal)">
                                      <p:cBhvr>
                                        <p:cTn id="35" dur="500"/>
                                        <p:tgtEl>
                                          <p:spTgt spid="7"/>
                                        </p:tgtEl>
                                      </p:cBhvr>
                                    </p:animEffect>
                                  </p:childTnLst>
                                </p:cTn>
                              </p:par>
                              <p:par>
                                <p:cTn id="36" presetID="16" presetClass="entr" presetSubtype="42"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out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out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344495" y="1819489"/>
            <a:ext cx="2619993" cy="3977863"/>
            <a:chOff x="5940152" y="1340768"/>
            <a:chExt cx="2619993" cy="3977863"/>
          </a:xfrm>
        </p:grpSpPr>
        <p:grpSp>
          <p:nvGrpSpPr>
            <p:cNvPr id="2" name="グループ化 1"/>
            <p:cNvGrpSpPr/>
            <p:nvPr/>
          </p:nvGrpSpPr>
          <p:grpSpPr>
            <a:xfrm>
              <a:off x="6272487" y="1340768"/>
              <a:ext cx="1872208" cy="2708279"/>
              <a:chOff x="467544" y="1372706"/>
              <a:chExt cx="1872208" cy="2708279"/>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11414" y="2052647"/>
                <a:ext cx="2236161" cy="1820515"/>
              </a:xfrm>
              <a:prstGeom prst="rect">
                <a:avLst/>
              </a:prstGeom>
            </p:spPr>
          </p:pic>
          <p:sp>
            <p:nvSpPr>
              <p:cNvPr id="6" name="テキスト ボックス 5"/>
              <p:cNvSpPr txBox="1"/>
              <p:nvPr/>
            </p:nvSpPr>
            <p:spPr>
              <a:xfrm>
                <a:off x="467544" y="1372706"/>
                <a:ext cx="1860641" cy="400110"/>
              </a:xfrm>
              <a:prstGeom prst="rect">
                <a:avLst/>
              </a:prstGeom>
              <a:noFill/>
            </p:spPr>
            <p:txBody>
              <a:bodyPr wrap="square" rtlCol="0">
                <a:spAutoFit/>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自画像</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
          <p:nvSpPr>
            <p:cNvPr id="7" name="テキスト ボックス 6"/>
            <p:cNvSpPr txBox="1"/>
            <p:nvPr/>
          </p:nvSpPr>
          <p:spPr>
            <a:xfrm>
              <a:off x="5940152" y="4149080"/>
              <a:ext cx="2619993" cy="1169551"/>
            </a:xfrm>
            <a:prstGeom prst="rect">
              <a:avLst/>
            </a:prstGeom>
            <a:noFill/>
            <a:ln w="50800">
              <a:solidFill>
                <a:srgbClr val="00B0F0"/>
              </a:solidFill>
            </a:ln>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・明るく人見知りをしない</a:t>
              </a:r>
            </a:p>
            <a:p>
              <a:r>
                <a:rPr kumimoji="1" lang="ja-JP" altLang="en-US" sz="1400" dirty="0" smtClean="0">
                  <a:latin typeface="HG丸ｺﾞｼｯｸM-PRO" panose="020F0600000000000000" pitchFamily="50" charset="-128"/>
                  <a:ea typeface="HG丸ｺﾞｼｯｸM-PRO" panose="020F0600000000000000" pitchFamily="50" charset="-128"/>
                </a:rPr>
                <a:t>・慣れたことについては、</a:t>
              </a: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主体的に取り組む</a:t>
              </a:r>
            </a:p>
            <a:p>
              <a:r>
                <a:rPr lang="ja-JP" altLang="en-US" sz="1400" dirty="0">
                  <a:latin typeface="HG丸ｺﾞｼｯｸM-PRO" panose="020F0600000000000000" pitchFamily="50" charset="-128"/>
                  <a:ea typeface="HG丸ｺﾞｼｯｸM-PRO" panose="020F0600000000000000" pitchFamily="50" charset="-128"/>
                </a:rPr>
                <a:t>・文字の読み書きは苦手</a:t>
              </a:r>
            </a:p>
            <a:p>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衝動的な面が</a:t>
              </a:r>
              <a:r>
                <a:rPr lang="ja-JP" altLang="en-US" sz="1400" dirty="0" smtClean="0">
                  <a:latin typeface="HG丸ｺﾞｼｯｸM-PRO" panose="020F0600000000000000" pitchFamily="50" charset="-128"/>
                  <a:ea typeface="HG丸ｺﾞｼｯｸM-PRO" panose="020F0600000000000000" pitchFamily="50" charset="-128"/>
                </a:rPr>
                <a:t>ある</a:t>
              </a:r>
              <a:endParaRPr lang="ja-JP" altLang="en-US" sz="1400" dirty="0">
                <a:latin typeface="HG丸ｺﾞｼｯｸM-PRO" panose="020F0600000000000000" pitchFamily="50" charset="-128"/>
                <a:ea typeface="HG丸ｺﾞｼｯｸM-PRO" panose="020F0600000000000000" pitchFamily="50" charset="-128"/>
              </a:endParaRPr>
            </a:p>
          </p:txBody>
        </p:sp>
      </p:grpSp>
      <p:sp>
        <p:nvSpPr>
          <p:cNvPr id="8" name="テキスト ボックス 7"/>
          <p:cNvSpPr txBox="1"/>
          <p:nvPr/>
        </p:nvSpPr>
        <p:spPr>
          <a:xfrm>
            <a:off x="395536" y="1255152"/>
            <a:ext cx="5256584" cy="461665"/>
          </a:xfrm>
          <a:prstGeom prst="rect">
            <a:avLst/>
          </a:prstGeom>
          <a:solidFill>
            <a:srgbClr val="FFFF00"/>
          </a:solidFill>
          <a:ln w="38100">
            <a:solidFill>
              <a:srgbClr val="FFC000"/>
            </a:solidFill>
          </a:ln>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おおよその実態及び支援方針の策定</a:t>
            </a:r>
          </a:p>
        </p:txBody>
      </p:sp>
      <p:sp>
        <p:nvSpPr>
          <p:cNvPr id="11" name="左矢印 10"/>
          <p:cNvSpPr/>
          <p:nvPr/>
        </p:nvSpPr>
        <p:spPr>
          <a:xfrm>
            <a:off x="1979712" y="3634790"/>
            <a:ext cx="469711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179512" y="1819489"/>
            <a:ext cx="1800200" cy="4839637"/>
            <a:chOff x="179512" y="1572831"/>
            <a:chExt cx="1800200" cy="4962747"/>
          </a:xfrm>
        </p:grpSpPr>
        <p:sp>
          <p:nvSpPr>
            <p:cNvPr id="10" name="雲 9"/>
            <p:cNvSpPr/>
            <p:nvPr/>
          </p:nvSpPr>
          <p:spPr>
            <a:xfrm>
              <a:off x="179512" y="1572831"/>
              <a:ext cx="1800200" cy="4962747"/>
            </a:xfrm>
            <a:prstGeom prst="cloud">
              <a:avLst/>
            </a:prstGeom>
            <a:solidFill>
              <a:schemeClr val="accent2">
                <a:lumMod val="60000"/>
                <a:lumOff val="4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27584" y="1918573"/>
              <a:ext cx="576064" cy="646331"/>
            </a:xfrm>
            <a:prstGeom prst="rect">
              <a:avLst/>
            </a:prstGeom>
            <a:noFill/>
          </p:spPr>
          <p:txBody>
            <a:bodyPr wrap="square" rtlCol="0">
              <a:spAutoFit/>
            </a:bodyPr>
            <a:lstStyle/>
            <a:p>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夢</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3" name="テキスト ボックス 12"/>
          <p:cNvSpPr txBox="1"/>
          <p:nvPr/>
        </p:nvSpPr>
        <p:spPr>
          <a:xfrm>
            <a:off x="323528" y="2724964"/>
            <a:ext cx="1292662" cy="3080300"/>
          </a:xfrm>
          <a:prstGeom prst="rect">
            <a:avLst/>
          </a:prstGeom>
          <a:noFill/>
        </p:spPr>
        <p:txBody>
          <a:bodyPr vert="eaVert"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支援付きの一般就労</a:t>
            </a:r>
          </a:p>
          <a:p>
            <a:r>
              <a:rPr kumimoji="1" lang="ja-JP" altLang="en-US" b="1" dirty="0" smtClean="0">
                <a:latin typeface="HG丸ｺﾞｼｯｸM-PRO" panose="020F0600000000000000" pitchFamily="50" charset="-128"/>
                <a:ea typeface="HG丸ｺﾞｼｯｸM-PRO" panose="020F0600000000000000" pitchFamily="50" charset="-128"/>
              </a:rPr>
              <a:t>または</a:t>
            </a:r>
          </a:p>
          <a:p>
            <a:r>
              <a:rPr kumimoji="1" lang="ja-JP" altLang="en-US" b="1" dirty="0" smtClean="0">
                <a:latin typeface="HG丸ｺﾞｼｯｸM-PRO" panose="020F0600000000000000" pitchFamily="50" charset="-128"/>
                <a:ea typeface="HG丸ｺﾞｼｯｸM-PRO" panose="020F0600000000000000" pitchFamily="50" charset="-128"/>
              </a:rPr>
              <a:t>就労継続支援Ａ型事業所等で</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kumimoji="1" lang="ja-JP" altLang="en-US" b="1" dirty="0" smtClean="0">
                <a:latin typeface="HG丸ｺﾞｼｯｸM-PRO" panose="020F0600000000000000" pitchFamily="50" charset="-128"/>
                <a:ea typeface="HG丸ｺﾞｼｯｸM-PRO" panose="020F0600000000000000" pitchFamily="50" charset="-128"/>
              </a:rPr>
              <a:t>働けるように</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18" name="グループ化 17"/>
          <p:cNvGrpSpPr/>
          <p:nvPr/>
        </p:nvGrpSpPr>
        <p:grpSpPr>
          <a:xfrm>
            <a:off x="4535996" y="1906598"/>
            <a:ext cx="1692188" cy="3569052"/>
            <a:chOff x="4535996" y="1797785"/>
            <a:chExt cx="1692188" cy="3569052"/>
          </a:xfrm>
        </p:grpSpPr>
        <p:sp>
          <p:nvSpPr>
            <p:cNvPr id="5" name="テキスト ボックス 4"/>
            <p:cNvSpPr txBox="1"/>
            <p:nvPr/>
          </p:nvSpPr>
          <p:spPr>
            <a:xfrm>
              <a:off x="4535996" y="2227516"/>
              <a:ext cx="1692188" cy="3139321"/>
            </a:xfrm>
            <a:prstGeom prst="rect">
              <a:avLst/>
            </a:prstGeom>
            <a:solidFill>
              <a:schemeClr val="bg1"/>
            </a:solidFill>
            <a:ln>
              <a:solidFill>
                <a:schemeClr val="tx1"/>
              </a:solidFill>
            </a:ln>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・指示された</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ことには、</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従える</a:t>
              </a:r>
            </a:p>
            <a:p>
              <a:r>
                <a:rPr lang="ja-JP" altLang="en-US" dirty="0" smtClean="0">
                  <a:latin typeface="HG丸ｺﾞｼｯｸM-PRO" panose="020F0600000000000000" pitchFamily="50" charset="-128"/>
                  <a:ea typeface="HG丸ｺﾞｼｯｸM-PRO" panose="020F0600000000000000" pitchFamily="50" charset="-128"/>
                </a:rPr>
                <a:t>・一定時間集</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err="1" smtClean="0">
                  <a:latin typeface="HG丸ｺﾞｼｯｸM-PRO" panose="020F0600000000000000" pitchFamily="50" charset="-128"/>
                  <a:ea typeface="HG丸ｺﾞｼｯｸM-PRO" panose="020F0600000000000000" pitchFamily="50" charset="-128"/>
                </a:rPr>
                <a:t>中して</a:t>
              </a:r>
              <a:r>
                <a:rPr lang="ja-JP" altLang="en-US" dirty="0" smtClean="0">
                  <a:latin typeface="HG丸ｺﾞｼｯｸM-PRO" panose="020F0600000000000000" pitchFamily="50" charset="-128"/>
                  <a:ea typeface="HG丸ｺﾞｼｯｸM-PRO" panose="020F0600000000000000" pitchFamily="50" charset="-128"/>
                </a:rPr>
                <a:t>課題</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に取り組め</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る</a:t>
              </a:r>
            </a:p>
            <a:p>
              <a:r>
                <a:rPr kumimoji="1" lang="ja-JP" altLang="en-US" dirty="0" smtClean="0">
                  <a:latin typeface="HG丸ｺﾞｼｯｸM-PRO" panose="020F0600000000000000" pitchFamily="50" charset="-128"/>
                  <a:ea typeface="HG丸ｺﾞｼｯｸM-PRO" panose="020F0600000000000000" pitchFamily="50" charset="-128"/>
                </a:rPr>
                <a:t>・決まった活</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動であれば、</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自分から進</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められる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535996" y="1797785"/>
              <a:ext cx="1692188" cy="369332"/>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実態</a:t>
              </a:r>
              <a:r>
                <a:rPr lang="ja-JP" altLang="en-US" b="1" dirty="0" smtClean="0">
                  <a:latin typeface="HG丸ｺﾞｼｯｸM-PRO" panose="020F0600000000000000" pitchFamily="50" charset="-128"/>
                  <a:ea typeface="HG丸ｺﾞｼｯｸM-PRO" panose="020F0600000000000000" pitchFamily="50" charset="-128"/>
                </a:rPr>
                <a:t>の解釈</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19" name="グループ化 18"/>
          <p:cNvGrpSpPr/>
          <p:nvPr/>
        </p:nvGrpSpPr>
        <p:grpSpPr>
          <a:xfrm>
            <a:off x="1979712" y="1906598"/>
            <a:ext cx="2556284" cy="3575431"/>
            <a:chOff x="1979712" y="1797785"/>
            <a:chExt cx="2556284" cy="3575431"/>
          </a:xfrm>
        </p:grpSpPr>
        <p:sp>
          <p:nvSpPr>
            <p:cNvPr id="14" name="テキスト ボックス 13"/>
            <p:cNvSpPr txBox="1"/>
            <p:nvPr/>
          </p:nvSpPr>
          <p:spPr>
            <a:xfrm>
              <a:off x="2267744" y="2233895"/>
              <a:ext cx="2088232" cy="3139321"/>
            </a:xfrm>
            <a:prstGeom prst="rect">
              <a:avLst/>
            </a:prstGeom>
            <a:solidFill>
              <a:schemeClr val="bg1"/>
            </a:solidFill>
            <a:ln>
              <a:solidFill>
                <a:schemeClr val="tx1"/>
              </a:solidFill>
            </a:ln>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○一人で</a:t>
              </a:r>
              <a:r>
                <a:rPr lang="ja-JP" altLang="en-US" dirty="0" smtClean="0">
                  <a:latin typeface="HG丸ｺﾞｼｯｸM-PRO" panose="020F0600000000000000" pitchFamily="50" charset="-128"/>
                  <a:ea typeface="HG丸ｺﾞｼｯｸM-PRO" panose="020F0600000000000000" pitchFamily="50" charset="-128"/>
                </a:rPr>
                <a:t>取り組む</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態度の 醸成を</a:t>
              </a:r>
              <a:r>
                <a:rPr lang="ja-JP" altLang="en-US" dirty="0" err="1" smtClean="0">
                  <a:latin typeface="HG丸ｺﾞｼｯｸM-PRO" panose="020F0600000000000000" pitchFamily="50" charset="-128"/>
                  <a:ea typeface="HG丸ｺﾞｼｯｸM-PRO" panose="020F0600000000000000" pitchFamily="50" charset="-128"/>
                </a:rPr>
                <a:t>め</a:t>
              </a:r>
              <a:r>
                <a:rPr lang="ja-JP" altLang="en-US" dirty="0" smtClean="0">
                  <a:latin typeface="HG丸ｺﾞｼｯｸM-PRO" panose="020F0600000000000000" pitchFamily="50" charset="-128"/>
                  <a:ea typeface="HG丸ｺﾞｼｯｸM-PRO" panose="020F0600000000000000" pitchFamily="50" charset="-128"/>
                </a:rPr>
                <a:t> </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ざした</a:t>
              </a:r>
              <a:r>
                <a:rPr lang="ja-JP" altLang="en-US" b="1" u="sng" dirty="0" smtClean="0">
                  <a:latin typeface="HG丸ｺﾞｼｯｸM-PRO" panose="020F0600000000000000" pitchFamily="50" charset="-128"/>
                  <a:ea typeface="HG丸ｺﾞｼｯｸM-PRO" panose="020F0600000000000000" pitchFamily="50" charset="-128"/>
                </a:rPr>
                <a:t>ワーク</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lang="ja-JP" altLang="en-US" b="1" u="sng" dirty="0" smtClean="0">
                  <a:latin typeface="HG丸ｺﾞｼｯｸM-PRO" panose="020F0600000000000000" pitchFamily="50" charset="-128"/>
                  <a:ea typeface="HG丸ｺﾞｼｯｸM-PRO" panose="020F0600000000000000" pitchFamily="50" charset="-128"/>
                </a:rPr>
                <a:t>システム</a:t>
              </a:r>
              <a:r>
                <a:rPr kumimoji="1" lang="ja-JP" altLang="en-US" b="1" u="sng" dirty="0" smtClean="0">
                  <a:latin typeface="HG丸ｺﾞｼｯｸM-PRO" panose="020F0600000000000000" pitchFamily="50" charset="-128"/>
                  <a:ea typeface="HG丸ｺﾞｼｯｸM-PRO" panose="020F0600000000000000" pitchFamily="50" charset="-128"/>
                </a:rPr>
                <a:t>の構築</a:t>
              </a:r>
            </a:p>
            <a:p>
              <a:r>
                <a:rPr lang="ja-JP" altLang="en-US" dirty="0" smtClean="0">
                  <a:latin typeface="HG丸ｺﾞｼｯｸM-PRO" panose="020F0600000000000000" pitchFamily="50" charset="-128"/>
                  <a:ea typeface="HG丸ｺﾞｼｯｸM-PRO" panose="020F0600000000000000" pitchFamily="50" charset="-128"/>
                </a:rPr>
                <a:t>○言葉や数の能力</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の伸長をめざし</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err="1" smtClean="0">
                  <a:latin typeface="HG丸ｺﾞｼｯｸM-PRO" panose="020F0600000000000000" pitchFamily="50" charset="-128"/>
                  <a:ea typeface="HG丸ｺﾞｼｯｸM-PRO" panose="020F0600000000000000" pitchFamily="50" charset="-128"/>
                </a:rPr>
                <a:t>た</a:t>
              </a:r>
              <a:r>
                <a:rPr lang="ja-JP" altLang="en-US" b="1" u="sng" dirty="0" smtClean="0">
                  <a:latin typeface="HG丸ｺﾞｼｯｸM-PRO" panose="020F0600000000000000" pitchFamily="50" charset="-128"/>
                  <a:ea typeface="HG丸ｺﾞｼｯｸM-PRO" panose="020F0600000000000000" pitchFamily="50" charset="-128"/>
                </a:rPr>
                <a:t>内容の段階化</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lang="ja-JP" altLang="en-US" b="1" u="sng" dirty="0" smtClean="0">
                  <a:latin typeface="HG丸ｺﾞｼｯｸM-PRO" panose="020F0600000000000000" pitchFamily="50" charset="-128"/>
                  <a:ea typeface="HG丸ｺﾞｼｯｸM-PRO" panose="020F0600000000000000" pitchFamily="50" charset="-128"/>
                </a:rPr>
                <a:t>と教材の工夫</a:t>
              </a:r>
            </a:p>
            <a:p>
              <a:r>
                <a:rPr kumimoji="1" lang="ja-JP" altLang="en-US" dirty="0" smtClean="0">
                  <a:latin typeface="HG丸ｺﾞｼｯｸM-PRO" panose="020F0600000000000000" pitchFamily="50" charset="-128"/>
                  <a:ea typeface="HG丸ｺﾞｼｯｸM-PRO" panose="020F0600000000000000" pitchFamily="50" charset="-128"/>
                </a:rPr>
                <a:t>○自己肯定感の育</a:t>
              </a: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成をめざした</a:t>
              </a:r>
              <a:r>
                <a:rPr kumimoji="1" lang="ja-JP" altLang="en-US" b="1" u="sng" dirty="0" smtClean="0">
                  <a:latin typeface="HG丸ｺﾞｼｯｸM-PRO" panose="020F0600000000000000" pitchFamily="50" charset="-128"/>
                  <a:ea typeface="HG丸ｺﾞｼｯｸM-PRO" panose="020F0600000000000000" pitchFamily="50" charset="-128"/>
                </a:rPr>
                <a:t>評</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a:t>
              </a:r>
              <a:r>
                <a:rPr kumimoji="1" lang="ja-JP" altLang="en-US" b="1" u="sng" dirty="0" smtClean="0">
                  <a:latin typeface="HG丸ｺﾞｼｯｸM-PRO" panose="020F0600000000000000" pitchFamily="50" charset="-128"/>
                  <a:ea typeface="HG丸ｺﾞｼｯｸM-PRO" panose="020F0600000000000000" pitchFamily="50" charset="-128"/>
                </a:rPr>
                <a:t>価方法の工夫</a:t>
              </a:r>
              <a:endParaRPr kumimoji="1" lang="ja-JP" altLang="en-US" b="1" u="sng"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979712" y="1797785"/>
              <a:ext cx="2556284" cy="369332"/>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指導・</a:t>
              </a:r>
              <a:r>
                <a:rPr kumimoji="1" lang="ja-JP" altLang="en-US" b="1" dirty="0" smtClean="0">
                  <a:latin typeface="HG丸ｺﾞｼｯｸM-PRO" panose="020F0600000000000000" pitchFamily="50" charset="-128"/>
                  <a:ea typeface="HG丸ｺﾞｼｯｸM-PRO" panose="020F0600000000000000" pitchFamily="50" charset="-128"/>
                </a:rPr>
                <a:t>配慮のポイント</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16" name="テキスト ボックス 15"/>
          <p:cNvSpPr txBox="1"/>
          <p:nvPr/>
        </p:nvSpPr>
        <p:spPr>
          <a:xfrm>
            <a:off x="4535996" y="5795030"/>
            <a:ext cx="1692188" cy="646331"/>
          </a:xfrm>
          <a:prstGeom prst="rect">
            <a:avLst/>
          </a:prstGeom>
          <a:noFill/>
          <a:ln w="50800">
            <a:solidFill>
              <a:srgbClr val="FF0000"/>
            </a:solidFill>
          </a:ln>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rPr>
              <a:t>プラスの面に着目</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051720" y="5795030"/>
            <a:ext cx="2376264" cy="646331"/>
          </a:xfrm>
          <a:prstGeom prst="rect">
            <a:avLst/>
          </a:prstGeom>
          <a:noFill/>
          <a:ln w="50800">
            <a:solidFill>
              <a:srgbClr val="FF0000"/>
            </a:solidFill>
          </a:ln>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rPr>
              <a:t>めざす姿に近づいていくためのポイント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51520" y="169476"/>
            <a:ext cx="7355630" cy="954107"/>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Ａ児の例</a:t>
            </a: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小学生</a:t>
            </a:r>
            <a:r>
              <a:rPr kumimoji="1" lang="en-US" altLang="ja-JP" sz="2800" b="1" dirty="0" smtClean="0">
                <a:latin typeface="HG丸ｺﾞｼｯｸM-PRO" panose="020F0600000000000000" pitchFamily="50" charset="-128"/>
                <a:ea typeface="HG丸ｺﾞｼｯｸM-PRO" panose="020F0600000000000000" pitchFamily="50" charset="-128"/>
              </a:rPr>
              <a:t>)</a:t>
            </a:r>
            <a:endParaRPr kumimoji="1" lang="ja-JP" altLang="en-US" sz="2800" b="1" dirty="0" smtClean="0">
              <a:latin typeface="HG丸ｺﾞｼｯｸM-PRO" panose="020F0600000000000000" pitchFamily="50" charset="-128"/>
              <a:ea typeface="HG丸ｺﾞｼｯｸM-PRO" panose="020F0600000000000000" pitchFamily="50" charset="-128"/>
            </a:endParaRPr>
          </a:p>
          <a:p>
            <a:pPr algn="ctr"/>
            <a:r>
              <a:rPr kumimoji="1" lang="ja-JP" altLang="en-US" sz="2800" b="1" dirty="0" smtClean="0">
                <a:latin typeface="HG丸ｺﾞｼｯｸM-PRO" panose="020F0600000000000000" pitchFamily="50" charset="-128"/>
                <a:ea typeface="HG丸ｺﾞｼｯｸM-PRO" panose="020F0600000000000000" pitchFamily="50" charset="-128"/>
              </a:rPr>
              <a:t>～ワークシステムの構築と学習の段階化～</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22"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6</a:t>
            </a:fld>
            <a:endParaRPr kumimoji="1" lang="ja-JP" altLang="en-US"/>
          </a:p>
        </p:txBody>
      </p:sp>
    </p:spTree>
    <p:extLst>
      <p:ext uri="{BB962C8B-B14F-4D97-AF65-F5344CB8AC3E}">
        <p14:creationId xmlns:p14="http://schemas.microsoft.com/office/powerpoint/2010/main" val="41520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6"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44824"/>
            <a:ext cx="7200800" cy="584775"/>
          </a:xfrm>
          <a:prstGeom prst="rect">
            <a:avLst/>
          </a:prstGeom>
          <a:noFill/>
        </p:spPr>
        <p:txBody>
          <a:bodyPr wrap="square" rtlCol="0">
            <a:spAutoFit/>
          </a:bodyPr>
          <a:lstStyle/>
          <a:p>
            <a:r>
              <a:rPr lang="ja-JP" altLang="en-US" sz="3200" b="1" dirty="0" smtClean="0">
                <a:latin typeface="HG丸ｺﾞｼｯｸM-PRO" panose="020F0600000000000000" pitchFamily="50" charset="-128"/>
                <a:ea typeface="HG丸ｺﾞｼｯｸM-PRO" panose="020F0600000000000000" pitchFamily="50" charset="-128"/>
              </a:rPr>
              <a:t>ブラッシュアップ</a:t>
            </a:r>
            <a:r>
              <a:rPr lang="ja-JP" altLang="en-US" sz="2800" b="1" dirty="0" smtClean="0">
                <a:latin typeface="HG丸ｺﾞｼｯｸM-PRO" panose="020F0600000000000000" pitchFamily="50" charset="-128"/>
                <a:ea typeface="HG丸ｺﾞｼｯｸM-PRO" panose="020F0600000000000000" pitchFamily="50" charset="-128"/>
              </a:rPr>
              <a:t>     </a:t>
            </a:r>
            <a:r>
              <a:rPr lang="en-US" altLang="ja-JP" sz="3200" b="1" dirty="0" err="1" smtClean="0"/>
              <a:t>brushup</a:t>
            </a:r>
            <a:r>
              <a:rPr lang="ja-JP" altLang="en-US" sz="3200" b="1" dirty="0" smtClean="0"/>
              <a:t> </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51520" y="2996952"/>
            <a:ext cx="5688632" cy="584775"/>
          </a:xfrm>
          <a:prstGeom prst="rect">
            <a:avLst/>
          </a:prstGeom>
          <a:noFill/>
        </p:spPr>
        <p:txBody>
          <a:bodyPr wrap="square" rtlCol="0">
            <a:spAutoFit/>
          </a:bodyPr>
          <a:lstStyle/>
          <a:p>
            <a:r>
              <a:rPr lang="ja-JP" altLang="en-US" sz="3200" b="1" dirty="0" smtClean="0">
                <a:latin typeface="HG丸ｺﾞｼｯｸM-PRO" panose="020F0600000000000000" pitchFamily="50" charset="-128"/>
                <a:ea typeface="HG丸ｺﾞｼｯｸM-PRO" panose="020F0600000000000000" pitchFamily="50" charset="-128"/>
              </a:rPr>
              <a:t>シェア   </a:t>
            </a:r>
            <a:r>
              <a:rPr lang="en-US" altLang="ja-JP" sz="3200" b="1" dirty="0" smtClean="0"/>
              <a:t>share</a:t>
            </a:r>
            <a:endParaRPr lang="ja-JP" altLang="en-US" sz="2800" b="1" dirty="0"/>
          </a:p>
        </p:txBody>
      </p:sp>
      <p:sp>
        <p:nvSpPr>
          <p:cNvPr id="8" name="テキスト ボックス 7"/>
          <p:cNvSpPr txBox="1"/>
          <p:nvPr/>
        </p:nvSpPr>
        <p:spPr>
          <a:xfrm>
            <a:off x="971600" y="2348880"/>
            <a:ext cx="7884368" cy="707886"/>
          </a:xfrm>
          <a:prstGeom prst="rect">
            <a:avLst/>
          </a:prstGeom>
          <a:noFill/>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みがき上げる</a:t>
            </a:r>
            <a:r>
              <a:rPr lang="ja-JP" altLang="en-US" sz="2000" b="1" dirty="0">
                <a:latin typeface="HG丸ｺﾞｼｯｸM-PRO" panose="020F0600000000000000" pitchFamily="50" charset="-128"/>
                <a:ea typeface="HG丸ｺﾞｼｯｸM-PRO" panose="020F0600000000000000" pitchFamily="50" charset="-128"/>
              </a:rPr>
              <a:t>こと</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一定のレベルに</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達した状態からさらにみがきをかけること</a:t>
            </a:r>
            <a:r>
              <a:rPr lang="ja-JP" altLang="en-US" sz="2000" b="1" dirty="0" smtClean="0">
                <a:latin typeface="HG丸ｺﾞｼｯｸM-PRO" panose="020F0600000000000000" pitchFamily="50" charset="-128"/>
                <a:ea typeface="HG丸ｺﾞｼｯｸM-PRO" panose="020F0600000000000000" pitchFamily="50" charset="-128"/>
              </a:rPr>
              <a:t>。</a:t>
            </a:r>
            <a:endParaRPr lang="ja-JP" altLang="en-US" sz="2400" b="1" dirty="0" smtClean="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971600" y="3501008"/>
            <a:ext cx="5256584" cy="400110"/>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共有（する）、分配する、</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分かち合う こと</a:t>
            </a:r>
            <a:r>
              <a:rPr lang="ja-JP" altLang="en-US" sz="2000" b="1" dirty="0" smtClean="0">
                <a:latin typeface="HG丸ｺﾞｼｯｸM-PRO" panose="020F0600000000000000" pitchFamily="50" charset="-128"/>
                <a:ea typeface="HG丸ｺﾞｼｯｸM-PRO" panose="020F0600000000000000" pitchFamily="50" charset="-128"/>
              </a:rPr>
              <a:t>。</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51520" y="332656"/>
            <a:ext cx="8604448" cy="1446550"/>
          </a:xfrm>
          <a:prstGeom prst="rect">
            <a:avLst/>
          </a:prstGeom>
          <a:solidFill>
            <a:srgbClr val="FF0000">
              <a:alpha val="20000"/>
            </a:srgbClr>
          </a:solidFill>
          <a:ln w="63500">
            <a:solidFill>
              <a:srgbClr val="FF0000"/>
            </a:solidFill>
          </a:ln>
        </p:spPr>
        <p:txBody>
          <a:bodyPr wrap="square" rtlCol="0">
            <a:spAutoFit/>
          </a:bodyPr>
          <a:lstStyle/>
          <a:p>
            <a:pPr algn="ctr"/>
            <a:r>
              <a:rPr lang="ja-JP" altLang="en-US" sz="4800" b="1" dirty="0" smtClean="0">
                <a:latin typeface="HG丸ｺﾞｼｯｸM-PRO" panose="020F0600000000000000" pitchFamily="50" charset="-128"/>
                <a:ea typeface="HG丸ｺﾞｼｯｸM-PRO" panose="020F0600000000000000" pitchFamily="50" charset="-128"/>
              </a:rPr>
              <a:t>ブラッシュアップとシェア</a:t>
            </a:r>
          </a:p>
          <a:p>
            <a:endParaRPr lang="en-US" altLang="ja-JP" sz="4000" b="1" dirty="0"/>
          </a:p>
        </p:txBody>
      </p:sp>
      <p:sp>
        <p:nvSpPr>
          <p:cNvPr id="7" name="テキスト ボックス 6"/>
          <p:cNvSpPr txBox="1"/>
          <p:nvPr/>
        </p:nvSpPr>
        <p:spPr>
          <a:xfrm>
            <a:off x="251520" y="4005064"/>
            <a:ext cx="8604448" cy="2677656"/>
          </a:xfrm>
          <a:prstGeom prst="rect">
            <a:avLst/>
          </a:prstGeom>
          <a:solidFill>
            <a:srgbClr val="FFC000">
              <a:alpha val="50000"/>
            </a:srgbClr>
          </a:solidFill>
          <a:ln w="50800">
            <a:solidFill>
              <a:srgbClr val="FFC000"/>
            </a:solidFil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   各学校では、すでに多くの場面で様々な「配慮」がなされている。しかし、</a:t>
            </a:r>
            <a:r>
              <a:rPr lang="ja-JP" altLang="en-US" sz="2400" b="1" dirty="0">
                <a:latin typeface="HG丸ｺﾞｼｯｸM-PRO" panose="020F0600000000000000" pitchFamily="50" charset="-128"/>
                <a:ea typeface="HG丸ｺﾞｼｯｸM-PRO" panose="020F0600000000000000" pitchFamily="50" charset="-128"/>
              </a:rPr>
              <a:t>それら</a:t>
            </a:r>
            <a:r>
              <a:rPr lang="ja-JP" altLang="en-US" sz="2400" b="1" dirty="0" smtClean="0">
                <a:latin typeface="HG丸ｺﾞｼｯｸM-PRO" panose="020F0600000000000000" pitchFamily="50" charset="-128"/>
                <a:ea typeface="HG丸ｺﾞｼｯｸM-PRO" panose="020F0600000000000000" pitchFamily="50" charset="-128"/>
              </a:rPr>
              <a:t>の「配慮」は定着・汎化しづらい傾向がある。これらの「配慮」についての理論的な背景となるものが、ＴＥＡＣＣＨなど特別支援教育で考えられてきた事柄。</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「配慮」を磨き上げて、「基礎的環境整備」または「合理的配慮</a:t>
            </a:r>
            <a:r>
              <a:rPr lang="en-US" altLang="ja-JP" sz="2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」として汎化・共有化し、継続して取り組むこと</a:t>
            </a:r>
            <a:r>
              <a:rPr lang="ja-JP" altLang="en-US" sz="2400" b="1" dirty="0" smtClean="0">
                <a:latin typeface="HG丸ｺﾞｼｯｸM-PRO" panose="020F0600000000000000" pitchFamily="50" charset="-128"/>
                <a:ea typeface="HG丸ｺﾞｼｯｸM-PRO" panose="020F0600000000000000" pitchFamily="50" charset="-128"/>
              </a:rPr>
              <a:t>が大切</a:t>
            </a:r>
            <a:r>
              <a:rPr lang="en-US" altLang="ja-JP"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411760" y="980728"/>
            <a:ext cx="6408712" cy="830997"/>
          </a:xfrm>
          <a:prstGeom prst="rect">
            <a:avLst/>
          </a:prstGeom>
          <a:noFill/>
        </p:spPr>
        <p:txBody>
          <a:bodyPr wrap="square" rtlCol="0">
            <a:spAutoFit/>
          </a:bodyPr>
          <a:lstStyle/>
          <a:p>
            <a:r>
              <a:rPr kumimoji="1" lang="ja-JP" altLang="en-US" sz="4800" b="1" dirty="0" smtClean="0">
                <a:latin typeface="HG丸ｺﾞｼｯｸM-PRO" panose="020F0600000000000000" pitchFamily="50" charset="-128"/>
                <a:ea typeface="HG丸ｺﾞｼｯｸM-PRO" panose="020F0600000000000000" pitchFamily="50" charset="-128"/>
              </a:rPr>
              <a:t>そして  ルーティンへ</a:t>
            </a:r>
            <a:endParaRPr kumimoji="1" lang="ja-JP" altLang="en-US" sz="4800" b="1"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a:spLocks noGrp="1"/>
          </p:cNvSpPr>
          <p:nvPr>
            <p:ph type="sldNum" sz="quarter" idx="12"/>
          </p:nvPr>
        </p:nvSpPr>
        <p:spPr>
          <a:xfrm>
            <a:off x="6832600" y="6473403"/>
            <a:ext cx="2311400" cy="365125"/>
          </a:xfrm>
        </p:spPr>
        <p:txBody>
          <a:bodyPr/>
          <a:lstStyle/>
          <a:p>
            <a:fld id="{1D595652-31D7-4670-AF3F-4B573AC77023}" type="slidenum">
              <a:rPr kumimoji="1" lang="ja-JP" altLang="en-US" smtClean="0"/>
              <a:pPr/>
              <a:t>60</a:t>
            </a:fld>
            <a:endParaRPr kumimoji="1" lang="ja-JP" altLang="en-US"/>
          </a:p>
        </p:txBody>
      </p:sp>
    </p:spTree>
    <p:extLst>
      <p:ext uri="{BB962C8B-B14F-4D97-AF65-F5344CB8AC3E}">
        <p14:creationId xmlns:p14="http://schemas.microsoft.com/office/powerpoint/2010/main" val="21984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animBg="1"/>
      <p:bldP spid="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25241" y="136228"/>
            <a:ext cx="8712968" cy="1569660"/>
          </a:xfrm>
          <a:prstGeom prst="rect">
            <a:avLst/>
          </a:prstGeom>
          <a:solidFill>
            <a:srgbClr val="FF0000">
              <a:alpha val="40000"/>
            </a:srgbClr>
          </a:solidFill>
          <a:ln w="50800">
            <a:solidFill>
              <a:srgbClr val="FF0000"/>
            </a:solidFill>
          </a:ln>
        </p:spPr>
        <p:txBody>
          <a:bodyPr wrap="square" rtlCol="0">
            <a:spAutoFit/>
          </a:bodyPr>
          <a:lstStyle/>
          <a:p>
            <a:pPr indent="139700" algn="just">
              <a:spcAft>
                <a:spcPts val="0"/>
              </a:spcAft>
            </a:pP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○障がいの特性、発達検査結果、ＩＣＦワークシート、行動</a:t>
            </a:r>
          </a:p>
          <a:p>
            <a:pPr indent="139700" algn="just">
              <a:spcAft>
                <a:spcPts val="0"/>
              </a:spcAft>
            </a:pPr>
            <a:r>
              <a:rPr lang="ja-JP" altLang="en-US" sz="2400" b="1" kern="100" dirty="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観察等による</a:t>
            </a:r>
            <a:r>
              <a:rPr lang="ja-JP" altLang="ja-JP" sz="2400" b="1" kern="100" dirty="0" smtClean="0">
                <a:effectLst/>
                <a:latin typeface="HG丸ｺﾞｼｯｸM-PRO" panose="020F0600000000000000" pitchFamily="50" charset="-128"/>
                <a:ea typeface="HG丸ｺﾞｼｯｸM-PRO" panose="020F0600000000000000" pitchFamily="50" charset="-128"/>
                <a:cs typeface="Times New Roman"/>
              </a:rPr>
              <a:t>児童</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生徒</a:t>
            </a:r>
            <a:r>
              <a:rPr lang="ja-JP" altLang="ja-JP" sz="2400" b="1" kern="100" dirty="0" smtClean="0">
                <a:effectLst/>
                <a:latin typeface="HG丸ｺﾞｼｯｸM-PRO" panose="020F0600000000000000" pitchFamily="50" charset="-128"/>
                <a:ea typeface="HG丸ｺﾞｼｯｸM-PRO" panose="020F0600000000000000" pitchFamily="50" charset="-128"/>
                <a:cs typeface="Times New Roman"/>
              </a:rPr>
              <a:t>の</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課題</a:t>
            </a:r>
            <a:r>
              <a:rPr lang="en-US" altLang="ja-JP" sz="24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困り</a:t>
            </a:r>
            <a:r>
              <a:rPr lang="en-US" altLang="ja-JP" sz="2400" b="1"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の把握。参加・活動を</a:t>
            </a:r>
          </a:p>
          <a:p>
            <a:pPr indent="139700" algn="just">
              <a:spcAft>
                <a:spcPts val="0"/>
              </a:spcAft>
            </a:pPr>
            <a:r>
              <a:rPr lang="ja-JP" altLang="en-US" sz="2400" b="1" kern="100" dirty="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latin typeface="HG丸ｺﾞｼｯｸM-PRO" panose="020F0600000000000000" pitchFamily="50" charset="-128"/>
                <a:ea typeface="HG丸ｺﾞｼｯｸM-PRO" panose="020F0600000000000000" pitchFamily="50" charset="-128"/>
                <a:cs typeface="Times New Roman"/>
              </a:rPr>
              <a:t>  </a:t>
            </a: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阻害する原因因子の検討</a:t>
            </a:r>
          </a:p>
          <a:p>
            <a:pPr indent="139700" algn="just">
              <a:spcAft>
                <a:spcPts val="0"/>
              </a:spcAft>
            </a:pPr>
            <a:r>
              <a:rPr lang="ja-JP" altLang="en-US" sz="2400" b="1" kern="100" dirty="0" smtClean="0">
                <a:effectLst/>
                <a:latin typeface="HG丸ｺﾞｼｯｸM-PRO" panose="020F0600000000000000" pitchFamily="50" charset="-128"/>
                <a:ea typeface="HG丸ｺﾞｼｯｸM-PRO" panose="020F0600000000000000" pitchFamily="50" charset="-128"/>
                <a:cs typeface="Times New Roman"/>
              </a:rPr>
              <a:t>○参加・活動を阻害する原因因子の低減方法検討</a:t>
            </a:r>
            <a:endParaRPr lang="ja-JP" altLang="ja-JP" sz="2400" b="1"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13" name="テキスト ボックス 12"/>
          <p:cNvSpPr txBox="1"/>
          <p:nvPr/>
        </p:nvSpPr>
        <p:spPr>
          <a:xfrm>
            <a:off x="899592" y="1979548"/>
            <a:ext cx="7272808" cy="369332"/>
          </a:xfrm>
          <a:prstGeom prst="rect">
            <a:avLst/>
          </a:prstGeom>
          <a:solidFill>
            <a:srgbClr val="FFFF00"/>
          </a:solidFill>
          <a:ln w="50800">
            <a:solidFill>
              <a:srgbClr val="FFC000"/>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ＩＣＦワークシートによる活動・参加の課題と原因因子の検討</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例</a:t>
            </a:r>
            <a:r>
              <a:rPr lang="en-US" altLang="ja-JP" b="1" dirty="0" smtClean="0">
                <a:latin typeface="HG丸ｺﾞｼｯｸM-PRO" panose="020F0600000000000000" pitchFamily="50" charset="-128"/>
                <a:ea typeface="HG丸ｺﾞｼｯｸM-PRO" panose="020F0600000000000000" pitchFamily="50" charset="-128"/>
              </a:rPr>
              <a:t>)</a:t>
            </a:r>
            <a:endParaRPr kumimoji="1" lang="ja-JP" altLang="en-US" b="1" dirty="0" smtClean="0">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4652392" y="2685648"/>
            <a:ext cx="4096072" cy="3983712"/>
            <a:chOff x="4652392" y="2685648"/>
            <a:chExt cx="4096072" cy="3983712"/>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419361000"/>
                </p:ext>
              </p:extLst>
            </p:nvPr>
          </p:nvGraphicFramePr>
          <p:xfrm>
            <a:off x="4796408" y="3034655"/>
            <a:ext cx="1866900" cy="1914525"/>
          </p:xfrm>
          <a:graphic>
            <a:graphicData uri="http://schemas.openxmlformats.org/presentationml/2006/ole">
              <mc:AlternateContent xmlns:mc="http://schemas.openxmlformats.org/markup-compatibility/2006">
                <mc:Choice xmlns:v="urn:schemas-microsoft-com:vml" Requires="v">
                  <p:oleObj spid="_x0000_s6362" name="ワークシート" r:id="rId4" imgW="1866817" imgH="1914395" progId="Excel.Sheet.8">
                    <p:embed/>
                  </p:oleObj>
                </mc:Choice>
                <mc:Fallback>
                  <p:oleObj name="ワークシート" r:id="rId4" imgW="1866817" imgH="1914395" progId="Excel.Sheet.8">
                    <p:embed/>
                    <p:pic>
                      <p:nvPicPr>
                        <p:cNvPr id="0" name=""/>
                        <p:cNvPicPr/>
                        <p:nvPr/>
                      </p:nvPicPr>
                      <p:blipFill>
                        <a:blip r:embed="rId5"/>
                        <a:stretch>
                          <a:fillRect/>
                        </a:stretch>
                      </p:blipFill>
                      <p:spPr>
                        <a:xfrm>
                          <a:off x="4796408" y="3034655"/>
                          <a:ext cx="1866900" cy="1914525"/>
                        </a:xfrm>
                        <a:prstGeom prst="rect">
                          <a:avLst/>
                        </a:prstGeom>
                      </p:spPr>
                    </p:pic>
                  </p:oleObj>
                </mc:Fallback>
              </mc:AlternateContent>
            </a:graphicData>
          </a:graphic>
        </p:graphicFrame>
        <p:sp>
          <p:nvSpPr>
            <p:cNvPr id="6" name="テキスト ボックス 5"/>
            <p:cNvSpPr txBox="1"/>
            <p:nvPr/>
          </p:nvSpPr>
          <p:spPr>
            <a:xfrm>
              <a:off x="4652392" y="2685648"/>
              <a:ext cx="2079848" cy="276999"/>
            </a:xfrm>
            <a:prstGeom prst="rect">
              <a:avLst/>
            </a:prstGeom>
            <a:noFill/>
            <a:ln w="25400">
              <a:solidFill>
                <a:schemeClr val="accent1"/>
              </a:solidFill>
            </a:ln>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「心身機能・構造」の状況</a:t>
              </a:r>
              <a:endParaRPr kumimoji="1" lang="ja-JP" altLang="en-US" sz="1200" b="1"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47288231"/>
                </p:ext>
              </p:extLst>
            </p:nvPr>
          </p:nvGraphicFramePr>
          <p:xfrm>
            <a:off x="7019925" y="3778250"/>
            <a:ext cx="1714500" cy="2387054"/>
          </p:xfrm>
          <a:graphic>
            <a:graphicData uri="http://schemas.openxmlformats.org/presentationml/2006/ole">
              <mc:AlternateContent xmlns:mc="http://schemas.openxmlformats.org/markup-compatibility/2006">
                <mc:Choice xmlns:v="urn:schemas-microsoft-com:vml" Requires="v">
                  <p:oleObj spid="_x0000_s6363" name="ワークシート" r:id="rId7" imgW="1714455" imgH="2257531" progId="Excel.Sheet.8">
                    <p:embed/>
                  </p:oleObj>
                </mc:Choice>
                <mc:Fallback>
                  <p:oleObj name="ワークシート" r:id="rId7" imgW="1714455" imgH="2257531" progId="Excel.Sheet.8">
                    <p:embed/>
                    <p:pic>
                      <p:nvPicPr>
                        <p:cNvPr id="0" name=""/>
                        <p:cNvPicPr/>
                        <p:nvPr/>
                      </p:nvPicPr>
                      <p:blipFill>
                        <a:blip r:embed="rId8"/>
                        <a:stretch>
                          <a:fillRect/>
                        </a:stretch>
                      </p:blipFill>
                      <p:spPr>
                        <a:xfrm>
                          <a:off x="7019925" y="3778250"/>
                          <a:ext cx="1714500" cy="2387054"/>
                        </a:xfrm>
                        <a:prstGeom prst="rect">
                          <a:avLst/>
                        </a:prstGeom>
                      </p:spPr>
                    </p:pic>
                  </p:oleObj>
                </mc:Fallback>
              </mc:AlternateContent>
            </a:graphicData>
          </a:graphic>
        </p:graphicFrame>
        <p:sp>
          <p:nvSpPr>
            <p:cNvPr id="7" name="テキスト ボックス 6"/>
            <p:cNvSpPr txBox="1"/>
            <p:nvPr/>
          </p:nvSpPr>
          <p:spPr>
            <a:xfrm>
              <a:off x="7020272" y="3429000"/>
              <a:ext cx="1728192" cy="276999"/>
            </a:xfrm>
            <a:prstGeom prst="rect">
              <a:avLst/>
            </a:prstGeom>
            <a:noFill/>
            <a:ln w="25400">
              <a:solidFill>
                <a:schemeClr val="accent1"/>
              </a:solidFill>
            </a:ln>
          </p:spPr>
          <p:txBody>
            <a:bodyPr wrap="square" rtlCol="0">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「活動・参加」の課題</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4788024" y="5205928"/>
              <a:ext cx="1905000" cy="1463432"/>
              <a:chOff x="7020272" y="4232121"/>
              <a:chExt cx="1905000" cy="1463432"/>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863047341"/>
                  </p:ext>
                </p:extLst>
              </p:nvPr>
            </p:nvGraphicFramePr>
            <p:xfrm>
              <a:off x="7020272" y="4581128"/>
              <a:ext cx="1905000" cy="1114425"/>
            </p:xfrm>
            <a:graphic>
              <a:graphicData uri="http://schemas.openxmlformats.org/presentationml/2006/ole">
                <mc:AlternateContent xmlns:mc="http://schemas.openxmlformats.org/markup-compatibility/2006">
                  <mc:Choice xmlns:v="urn:schemas-microsoft-com:vml" Requires="v">
                    <p:oleObj spid="_x0000_s6364" name="ワークシート" r:id="rId10" imgW="1904908" imgH="1114248" progId="Excel.Sheet.8">
                      <p:embed/>
                    </p:oleObj>
                  </mc:Choice>
                  <mc:Fallback>
                    <p:oleObj name="ワークシート" r:id="rId10" imgW="1904908" imgH="1114248" progId="Excel.Sheet.8">
                      <p:embed/>
                      <p:pic>
                        <p:nvPicPr>
                          <p:cNvPr id="0" name=""/>
                          <p:cNvPicPr/>
                          <p:nvPr/>
                        </p:nvPicPr>
                        <p:blipFill>
                          <a:blip r:embed="rId11"/>
                          <a:stretch>
                            <a:fillRect/>
                          </a:stretch>
                        </p:blipFill>
                        <p:spPr>
                          <a:xfrm>
                            <a:off x="7020272" y="4581128"/>
                            <a:ext cx="1905000" cy="1114425"/>
                          </a:xfrm>
                          <a:prstGeom prst="rect">
                            <a:avLst/>
                          </a:prstGeom>
                        </p:spPr>
                      </p:pic>
                    </p:oleObj>
                  </mc:Fallback>
                </mc:AlternateContent>
              </a:graphicData>
            </a:graphic>
          </p:graphicFrame>
          <p:sp>
            <p:nvSpPr>
              <p:cNvPr id="8" name="テキスト ボックス 7"/>
              <p:cNvSpPr txBox="1"/>
              <p:nvPr/>
            </p:nvSpPr>
            <p:spPr>
              <a:xfrm>
                <a:off x="7092280" y="4232121"/>
                <a:ext cx="1728192" cy="276999"/>
              </a:xfrm>
              <a:prstGeom prst="rect">
                <a:avLst/>
              </a:prstGeom>
              <a:noFill/>
              <a:ln w="25400">
                <a:solidFill>
                  <a:schemeClr val="accent1"/>
                </a:solidFill>
              </a:ln>
            </p:spPr>
            <p:txBody>
              <a:bodyPr wrap="square" rtlCol="0">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「環境因子」の状況</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cxnSp>
          <p:nvCxnSpPr>
            <p:cNvPr id="15" name="直線矢印コネクタ 14"/>
            <p:cNvCxnSpPr/>
            <p:nvPr/>
          </p:nvCxnSpPr>
          <p:spPr>
            <a:xfrm>
              <a:off x="6660232" y="3861048"/>
              <a:ext cx="32403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660232" y="4797152"/>
              <a:ext cx="324036"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696236" y="4941168"/>
              <a:ext cx="288032" cy="122413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984268" y="2708920"/>
              <a:ext cx="1764196" cy="584775"/>
            </a:xfrm>
            <a:prstGeom prst="rect">
              <a:avLst/>
            </a:prstGeom>
            <a:noFill/>
            <a:ln>
              <a:solidFill>
                <a:schemeClr val="tx1"/>
              </a:solidFill>
            </a:ln>
          </p:spPr>
          <p:txBody>
            <a:bodyPr wrap="square" rtlCol="0">
              <a:spAutoFit/>
            </a:bodyPr>
            <a:lstStyle/>
            <a:p>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→は、阻害因子</a:t>
              </a:r>
            </a:p>
            <a:p>
              <a:r>
                <a:rPr lang="ja-JP" altLang="en-US" sz="1600" b="1" dirty="0" smtClean="0">
                  <a:solidFill>
                    <a:srgbClr val="00B0F0"/>
                  </a:solidFill>
                  <a:latin typeface="HG丸ｺﾞｼｯｸM-PRO" panose="020F0600000000000000" pitchFamily="50" charset="-128"/>
                  <a:ea typeface="HG丸ｺﾞｼｯｸM-PRO" panose="020F0600000000000000" pitchFamily="50" charset="-128"/>
                </a:rPr>
                <a:t>→は、促進因子</a:t>
              </a:r>
              <a:endParaRPr kumimoji="1" lang="ja-JP" altLang="en-US" sz="1600" b="1" dirty="0">
                <a:solidFill>
                  <a:srgbClr val="00B0F0"/>
                </a:solidFill>
                <a:latin typeface="HG丸ｺﾞｼｯｸM-PRO" panose="020F0600000000000000" pitchFamily="50" charset="-128"/>
                <a:ea typeface="HG丸ｺﾞｼｯｸM-PRO" panose="020F0600000000000000" pitchFamily="50" charset="-128"/>
              </a:endParaRPr>
            </a:p>
          </p:txBody>
        </p:sp>
      </p:grpSp>
      <p:sp>
        <p:nvSpPr>
          <p:cNvPr id="21" name="左矢印 20"/>
          <p:cNvSpPr/>
          <p:nvPr/>
        </p:nvSpPr>
        <p:spPr>
          <a:xfrm>
            <a:off x="4355976" y="4388376"/>
            <a:ext cx="225749" cy="984840"/>
          </a:xfrm>
          <a:prstGeom prst="leftArrow">
            <a:avLst/>
          </a:prstGeom>
          <a:solidFill>
            <a:srgbClr val="00B0F0"/>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225241" y="2564904"/>
            <a:ext cx="3914711" cy="4136400"/>
            <a:chOff x="225241" y="2564904"/>
            <a:chExt cx="3914711" cy="4136400"/>
          </a:xfrm>
        </p:grpSpPr>
        <p:sp>
          <p:nvSpPr>
            <p:cNvPr id="22" name="テキスト ボックス 21"/>
            <p:cNvSpPr txBox="1"/>
            <p:nvPr/>
          </p:nvSpPr>
          <p:spPr>
            <a:xfrm>
              <a:off x="467544" y="2564904"/>
              <a:ext cx="3456384" cy="461665"/>
            </a:xfrm>
            <a:prstGeom prst="rect">
              <a:avLst/>
            </a:prstGeom>
            <a:noFill/>
            <a:ln w="38100">
              <a:solidFill>
                <a:srgbClr val="0070C0"/>
              </a:solidFill>
            </a:ln>
          </p:spPr>
          <p:txBody>
            <a:bodyPr wrap="squar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原因因子低減の方向</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25241" y="3284984"/>
              <a:ext cx="3914711" cy="3416320"/>
            </a:xfrm>
            <a:prstGeom prst="rect">
              <a:avLst/>
            </a:prstGeom>
            <a:noFill/>
            <a:ln w="50800">
              <a:solidFill>
                <a:srgbClr val="FF0000"/>
              </a:solidFill>
            </a:ln>
          </p:spPr>
          <p:txBody>
            <a:bodyPr wrap="square" rtlCol="0">
              <a:spAutoFit/>
            </a:bodyPr>
            <a:lstStyle/>
            <a:p>
              <a:endPar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①ＴＥＡＣＣＨ手法</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の積極的活</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用による主体的な活動の促進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000" b="1" dirty="0" smtClean="0">
                  <a:latin typeface="HG丸ｺﾞｼｯｸM-PRO" panose="020F0600000000000000" pitchFamily="50" charset="-128"/>
                  <a:ea typeface="HG丸ｺﾞｼｯｸM-PRO" panose="020F0600000000000000" pitchFamily="50" charset="-128"/>
                </a:rPr>
                <a:t>・場の構造化</a:t>
              </a:r>
            </a:p>
            <a:p>
              <a:r>
                <a:rPr lang="ja-JP" altLang="en-US" sz="2000" b="1" dirty="0" smtClean="0">
                  <a:latin typeface="HG丸ｺﾞｼｯｸM-PRO" panose="020F0600000000000000" pitchFamily="50" charset="-128"/>
                  <a:ea typeface="HG丸ｺﾞｼｯｸM-PRO" panose="020F0600000000000000" pitchFamily="50" charset="-128"/>
                </a:rPr>
                <a:t>      ・時間の構造化</a:t>
              </a:r>
            </a:p>
            <a:p>
              <a:r>
                <a:rPr kumimoji="1" lang="ja-JP" altLang="en-US" sz="2000" b="1" dirty="0" smtClean="0">
                  <a:latin typeface="HG丸ｺﾞｼｯｸM-PRO" panose="020F0600000000000000" pitchFamily="50" charset="-128"/>
                  <a:ea typeface="HG丸ｺﾞｼｯｸM-PRO" panose="020F0600000000000000" pitchFamily="50" charset="-128"/>
                </a:rPr>
                <a:t>      ・活動の構造化  等</a:t>
              </a:r>
            </a:p>
            <a:p>
              <a:endParaRPr lang="ja-JP" altLang="en-US" sz="1200" b="1" dirty="0" smtClean="0">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②即時強化の原理等行動変容技</a:t>
              </a:r>
            </a:p>
            <a:p>
              <a:r>
                <a:rPr lang="ja-JP" altLang="en-US" sz="2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  法の活用による意欲の向上</a:t>
              </a:r>
            </a:p>
            <a:p>
              <a:endParaRPr lang="ja-JP" altLang="en-US" sz="1200" b="1" dirty="0" smtClean="0">
                <a:solidFill>
                  <a:srgbClr val="0070C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➂姿勢保持支援器具の活用</a:t>
              </a:r>
              <a:endParaRPr lang="ja-JP" altLang="en-US" sz="1200" b="1" dirty="0">
                <a:solidFill>
                  <a:srgbClr val="002060"/>
                </a:solidFill>
                <a:latin typeface="HG丸ｺﾞｼｯｸM-PRO" panose="020F0600000000000000" pitchFamily="50" charset="-128"/>
                <a:ea typeface="HG丸ｺﾞｼｯｸM-PRO" panose="020F0600000000000000" pitchFamily="50" charset="-128"/>
              </a:endParaRPr>
            </a:p>
            <a:p>
              <a:endParaRPr lang="ja-JP" altLang="en-US" sz="1200" b="1" dirty="0" smtClean="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4" name="スライド番号プレースホルダー 1"/>
          <p:cNvSpPr>
            <a:spLocks noGrp="1"/>
          </p:cNvSpPr>
          <p:nvPr>
            <p:ph type="sldNum" sz="quarter" idx="12"/>
          </p:nvPr>
        </p:nvSpPr>
        <p:spPr>
          <a:xfrm>
            <a:off x="6425434" y="6411688"/>
            <a:ext cx="2311400" cy="365125"/>
          </a:xfrm>
        </p:spPr>
        <p:txBody>
          <a:bodyPr/>
          <a:lstStyle/>
          <a:p>
            <a:fld id="{1D595652-31D7-4670-AF3F-4B573AC77023}" type="slidenum">
              <a:rPr kumimoji="1" lang="ja-JP" altLang="en-US" smtClean="0"/>
              <a:pPr/>
              <a:t>7</a:t>
            </a:fld>
            <a:endParaRPr kumimoji="1" lang="ja-JP" altLang="en-US"/>
          </a:p>
        </p:txBody>
      </p:sp>
    </p:spTree>
    <p:extLst>
      <p:ext uri="{BB962C8B-B14F-4D97-AF65-F5344CB8AC3E}">
        <p14:creationId xmlns:p14="http://schemas.microsoft.com/office/powerpoint/2010/main" val="9865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23528" y="260648"/>
            <a:ext cx="8424936" cy="830997"/>
          </a:xfrm>
          <a:prstGeom prst="rect">
            <a:avLst/>
          </a:prstGeom>
          <a:solidFill>
            <a:srgbClr val="FFFF00"/>
          </a:solidFill>
          <a:ln w="50800">
            <a:solidFill>
              <a:srgbClr val="FFC000"/>
            </a:solidFil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ＩＣＦワークシートによる活動・参加の課題</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困り</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の把握と原因因子の検討過程</a:t>
            </a:r>
          </a:p>
        </p:txBody>
      </p:sp>
      <p:grpSp>
        <p:nvGrpSpPr>
          <p:cNvPr id="25" name="グループ化 24"/>
          <p:cNvGrpSpPr/>
          <p:nvPr/>
        </p:nvGrpSpPr>
        <p:grpSpPr>
          <a:xfrm>
            <a:off x="1774520" y="1331475"/>
            <a:ext cx="3013503" cy="3107757"/>
            <a:chOff x="6935905" y="1809911"/>
            <a:chExt cx="2169858" cy="2262250"/>
          </a:xfrm>
        </p:grpSpPr>
        <p:graphicFrame>
          <p:nvGraphicFramePr>
            <p:cNvPr id="36" name="オブジェクト 35"/>
            <p:cNvGraphicFramePr>
              <a:graphicFrameLocks noChangeAspect="1"/>
            </p:cNvGraphicFramePr>
            <p:nvPr>
              <p:extLst>
                <p:ext uri="{D42A27DB-BD31-4B8C-83A1-F6EECF244321}">
                  <p14:modId xmlns:p14="http://schemas.microsoft.com/office/powerpoint/2010/main" val="1024266268"/>
                </p:ext>
              </p:extLst>
            </p:nvPr>
          </p:nvGraphicFramePr>
          <p:xfrm>
            <a:off x="7019702" y="2167161"/>
            <a:ext cx="1866900" cy="1905000"/>
          </p:xfrm>
          <a:graphic>
            <a:graphicData uri="http://schemas.openxmlformats.org/presentationml/2006/ole">
              <mc:AlternateContent xmlns:mc="http://schemas.openxmlformats.org/markup-compatibility/2006">
                <mc:Choice xmlns:v="urn:schemas-microsoft-com:vml" Requires="v">
                  <p:oleObj spid="_x0000_s4350" name="ワークシート" r:id="rId4" imgW="1866817" imgH="1904969" progId="Excel.Sheet.8">
                    <p:embed/>
                  </p:oleObj>
                </mc:Choice>
                <mc:Fallback>
                  <p:oleObj name="ワークシート" r:id="rId4" imgW="1866817" imgH="1904969" progId="Excel.Sheet.8">
                    <p:embed/>
                    <p:pic>
                      <p:nvPicPr>
                        <p:cNvPr id="0" name=""/>
                        <p:cNvPicPr/>
                        <p:nvPr/>
                      </p:nvPicPr>
                      <p:blipFill>
                        <a:blip r:embed="rId5"/>
                        <a:stretch>
                          <a:fillRect/>
                        </a:stretch>
                      </p:blipFill>
                      <p:spPr>
                        <a:xfrm>
                          <a:off x="7019702" y="2167161"/>
                          <a:ext cx="1866900" cy="1905000"/>
                        </a:xfrm>
                        <a:prstGeom prst="rect">
                          <a:avLst/>
                        </a:prstGeom>
                      </p:spPr>
                    </p:pic>
                  </p:oleObj>
                </mc:Fallback>
              </mc:AlternateContent>
            </a:graphicData>
          </a:graphic>
        </p:graphicFrame>
        <p:sp>
          <p:nvSpPr>
            <p:cNvPr id="37" name="テキスト ボックス 36"/>
            <p:cNvSpPr txBox="1"/>
            <p:nvPr/>
          </p:nvSpPr>
          <p:spPr>
            <a:xfrm>
              <a:off x="6935905" y="1809911"/>
              <a:ext cx="2169858" cy="268850"/>
            </a:xfrm>
            <a:prstGeom prst="rect">
              <a:avLst/>
            </a:prstGeom>
            <a:noFill/>
            <a:ln w="25400">
              <a:solidFill>
                <a:schemeClr val="accent1"/>
              </a:solidFill>
            </a:ln>
          </p:spPr>
          <p:txBody>
            <a:bodyPr wrap="square" rtlCol="0">
              <a:spAutoFit/>
            </a:bodyPr>
            <a:lstStyle/>
            <a:p>
              <a:r>
                <a:rPr kumimoji="1" lang="ja-JP" altLang="en-US" b="1" dirty="0" smtClean="0">
                  <a:latin typeface="HG丸ｺﾞｼｯｸM-PRO" panose="020F0600000000000000" pitchFamily="50" charset="-128"/>
                  <a:ea typeface="HG丸ｺﾞｼｯｸM-PRO" panose="020F0600000000000000" pitchFamily="50" charset="-128"/>
                </a:rPr>
                <a:t>「心身機能・構造」の状況</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26" name="グループ化 25"/>
          <p:cNvGrpSpPr/>
          <p:nvPr/>
        </p:nvGrpSpPr>
        <p:grpSpPr>
          <a:xfrm>
            <a:off x="4908186" y="2217929"/>
            <a:ext cx="2544132" cy="3758986"/>
            <a:chOff x="5096214" y="2575937"/>
            <a:chExt cx="1831890" cy="2736304"/>
          </a:xfrm>
        </p:grpSpPr>
        <p:graphicFrame>
          <p:nvGraphicFramePr>
            <p:cNvPr id="34" name="オブジェクト 33"/>
            <p:cNvGraphicFramePr>
              <a:graphicFrameLocks noChangeAspect="1"/>
            </p:cNvGraphicFramePr>
            <p:nvPr>
              <p:extLst>
                <p:ext uri="{D42A27DB-BD31-4B8C-83A1-F6EECF244321}">
                  <p14:modId xmlns:p14="http://schemas.microsoft.com/office/powerpoint/2010/main" val="2139666714"/>
                </p:ext>
              </p:extLst>
            </p:nvPr>
          </p:nvGraphicFramePr>
          <p:xfrm>
            <a:off x="5147915" y="2924789"/>
            <a:ext cx="1714608" cy="2387452"/>
          </p:xfrm>
          <a:graphic>
            <a:graphicData uri="http://schemas.openxmlformats.org/presentationml/2006/ole">
              <mc:AlternateContent xmlns:mc="http://schemas.openxmlformats.org/markup-compatibility/2006">
                <mc:Choice xmlns:v="urn:schemas-microsoft-com:vml" Requires="v">
                  <p:oleObj spid="_x0000_s4351" name="ワークシート" r:id="rId7" imgW="1714455" imgH="2257531" progId="Excel.Sheet.8">
                    <p:embed/>
                  </p:oleObj>
                </mc:Choice>
                <mc:Fallback>
                  <p:oleObj name="ワークシート" r:id="rId7" imgW="1714455" imgH="2257531" progId="Excel.Sheet.8">
                    <p:embed/>
                    <p:pic>
                      <p:nvPicPr>
                        <p:cNvPr id="0" name=""/>
                        <p:cNvPicPr/>
                        <p:nvPr/>
                      </p:nvPicPr>
                      <p:blipFill>
                        <a:blip r:embed="rId8"/>
                        <a:stretch>
                          <a:fillRect/>
                        </a:stretch>
                      </p:blipFill>
                      <p:spPr>
                        <a:xfrm>
                          <a:off x="5147915" y="2924789"/>
                          <a:ext cx="1714608" cy="2387452"/>
                        </a:xfrm>
                        <a:prstGeom prst="rect">
                          <a:avLst/>
                        </a:prstGeom>
                      </p:spPr>
                    </p:pic>
                  </p:oleObj>
                </mc:Fallback>
              </mc:AlternateContent>
            </a:graphicData>
          </a:graphic>
        </p:graphicFrame>
        <p:sp>
          <p:nvSpPr>
            <p:cNvPr id="35" name="テキスト ボックス 34"/>
            <p:cNvSpPr txBox="1"/>
            <p:nvPr/>
          </p:nvSpPr>
          <p:spPr>
            <a:xfrm>
              <a:off x="5096214" y="2575937"/>
              <a:ext cx="1831890" cy="268850"/>
            </a:xfrm>
            <a:prstGeom prst="rect">
              <a:avLst/>
            </a:prstGeom>
            <a:noFill/>
            <a:ln w="25400">
              <a:solidFill>
                <a:schemeClr val="accent1"/>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「活動・参加」の課題</a:t>
              </a:r>
              <a:endParaRPr kumimoji="1" lang="ja-JP" altLang="en-US" b="1" dirty="0">
                <a:latin typeface="HG丸ｺﾞｼｯｸM-PRO" panose="020F0600000000000000" pitchFamily="50" charset="-128"/>
                <a:ea typeface="HG丸ｺﾞｼｯｸM-PRO" panose="020F0600000000000000" pitchFamily="50" charset="-128"/>
              </a:endParaRPr>
            </a:p>
          </p:txBody>
        </p:sp>
      </p:grpSp>
      <p:grpSp>
        <p:nvGrpSpPr>
          <p:cNvPr id="27" name="グループ化 26"/>
          <p:cNvGrpSpPr/>
          <p:nvPr/>
        </p:nvGrpSpPr>
        <p:grpSpPr>
          <a:xfrm>
            <a:off x="1880045" y="4658976"/>
            <a:ext cx="2645667" cy="2010384"/>
            <a:chOff x="7020272" y="4232121"/>
            <a:chExt cx="1905000" cy="1463432"/>
          </a:xfrm>
        </p:grpSpPr>
        <p:graphicFrame>
          <p:nvGraphicFramePr>
            <p:cNvPr id="32" name="オブジェクト 31"/>
            <p:cNvGraphicFramePr>
              <a:graphicFrameLocks noChangeAspect="1"/>
            </p:cNvGraphicFramePr>
            <p:nvPr>
              <p:extLst>
                <p:ext uri="{D42A27DB-BD31-4B8C-83A1-F6EECF244321}">
                  <p14:modId xmlns:p14="http://schemas.microsoft.com/office/powerpoint/2010/main" val="944220116"/>
                </p:ext>
              </p:extLst>
            </p:nvPr>
          </p:nvGraphicFramePr>
          <p:xfrm>
            <a:off x="7020272" y="4581128"/>
            <a:ext cx="1905000" cy="1114425"/>
          </p:xfrm>
          <a:graphic>
            <a:graphicData uri="http://schemas.openxmlformats.org/presentationml/2006/ole">
              <mc:AlternateContent xmlns:mc="http://schemas.openxmlformats.org/markup-compatibility/2006">
                <mc:Choice xmlns:v="urn:schemas-microsoft-com:vml" Requires="v">
                  <p:oleObj spid="_x0000_s4352" name="ワークシート" r:id="rId10" imgW="1904908" imgH="1114248" progId="Excel.Sheet.8">
                    <p:embed/>
                  </p:oleObj>
                </mc:Choice>
                <mc:Fallback>
                  <p:oleObj name="ワークシート" r:id="rId10" imgW="1904908" imgH="1114248" progId="Excel.Sheet.8">
                    <p:embed/>
                    <p:pic>
                      <p:nvPicPr>
                        <p:cNvPr id="0" name=""/>
                        <p:cNvPicPr/>
                        <p:nvPr/>
                      </p:nvPicPr>
                      <p:blipFill>
                        <a:blip r:embed="rId11"/>
                        <a:stretch>
                          <a:fillRect/>
                        </a:stretch>
                      </p:blipFill>
                      <p:spPr>
                        <a:xfrm>
                          <a:off x="7020272" y="4581128"/>
                          <a:ext cx="1905000" cy="1114425"/>
                        </a:xfrm>
                        <a:prstGeom prst="rect">
                          <a:avLst/>
                        </a:prstGeom>
                      </p:spPr>
                    </p:pic>
                  </p:oleObj>
                </mc:Fallback>
              </mc:AlternateContent>
            </a:graphicData>
          </a:graphic>
        </p:graphicFrame>
        <p:sp>
          <p:nvSpPr>
            <p:cNvPr id="33" name="テキスト ボックス 32"/>
            <p:cNvSpPr txBox="1"/>
            <p:nvPr/>
          </p:nvSpPr>
          <p:spPr>
            <a:xfrm>
              <a:off x="7092280" y="4232121"/>
              <a:ext cx="1728192" cy="268850"/>
            </a:xfrm>
            <a:prstGeom prst="rect">
              <a:avLst/>
            </a:prstGeom>
            <a:noFill/>
            <a:ln w="25400">
              <a:solidFill>
                <a:schemeClr val="accent1"/>
              </a:solidFill>
            </a:ln>
          </p:spPr>
          <p:txBody>
            <a:bodyPr wrap="square" rtlCol="0">
              <a:spAutoFit/>
            </a:bodyPr>
            <a:lstStyle/>
            <a:p>
              <a:pPr algn="ctr"/>
              <a:r>
                <a:rPr kumimoji="1" lang="ja-JP" altLang="en-US" b="1" dirty="0" smtClean="0">
                  <a:latin typeface="HG丸ｺﾞｼｯｸM-PRO" panose="020F0600000000000000" pitchFamily="50" charset="-128"/>
                  <a:ea typeface="HG丸ｺﾞｼｯｸM-PRO" panose="020F0600000000000000" pitchFamily="50" charset="-128"/>
                </a:rPr>
                <a:t>「環境因子」の状況</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31" name="テキスト ボックス 30"/>
          <p:cNvSpPr txBox="1"/>
          <p:nvPr/>
        </p:nvSpPr>
        <p:spPr>
          <a:xfrm>
            <a:off x="4930193" y="1228722"/>
            <a:ext cx="2450119" cy="830997"/>
          </a:xfrm>
          <a:prstGeom prst="rect">
            <a:avLst/>
          </a:prstGeom>
          <a:noFill/>
          <a:ln>
            <a:solidFill>
              <a:schemeClr val="tx1"/>
            </a:solidFill>
          </a:ln>
        </p:spPr>
        <p:txBody>
          <a:bodyPr wrap="square" rtlCol="0">
            <a:spAutoFit/>
          </a:bodyPr>
          <a:lstStyle/>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→は、阻害因子</a:t>
            </a:r>
          </a:p>
          <a:p>
            <a:r>
              <a:rPr lang="ja-JP" altLang="en-US" sz="2400" b="1" dirty="0" smtClean="0">
                <a:solidFill>
                  <a:srgbClr val="00B0F0"/>
                </a:solidFill>
                <a:latin typeface="HG丸ｺﾞｼｯｸM-PRO" panose="020F0600000000000000" pitchFamily="50" charset="-128"/>
                <a:ea typeface="HG丸ｺﾞｼｯｸM-PRO" panose="020F0600000000000000" pitchFamily="50" charset="-128"/>
              </a:rPr>
              <a:t>→は、促進因子</a:t>
            </a:r>
            <a:endParaRPr kumimoji="1" lang="ja-JP" altLang="en-US" sz="24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16" name="角丸四角形吹き出し 15"/>
          <p:cNvSpPr/>
          <p:nvPr/>
        </p:nvSpPr>
        <p:spPr>
          <a:xfrm>
            <a:off x="7596336" y="1331474"/>
            <a:ext cx="1440160" cy="5409894"/>
          </a:xfrm>
          <a:prstGeom prst="wedgeRoundRectCallout">
            <a:avLst>
              <a:gd name="adj1" fmla="val -72304"/>
              <a:gd name="adj2" fmla="val 581"/>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活動・参加の全ての項目に課題はあるが、「書く」「話す」などの表出に関わる項目は、積極的な参加をうながす観点から、自然な発達を待つこととし、理解に関わる「読む」「計算する」などの課題を学習の中心とする</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79512" y="1228722"/>
            <a:ext cx="4750681" cy="4288510"/>
            <a:chOff x="179512" y="1228722"/>
            <a:chExt cx="4750681" cy="4288510"/>
          </a:xfrm>
        </p:grpSpPr>
        <p:cxnSp>
          <p:nvCxnSpPr>
            <p:cNvPr id="28" name="直線矢印コネクタ 27"/>
            <p:cNvCxnSpPr/>
            <p:nvPr/>
          </p:nvCxnSpPr>
          <p:spPr>
            <a:xfrm>
              <a:off x="4480171" y="2811453"/>
              <a:ext cx="450022" cy="692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480171" y="4097422"/>
              <a:ext cx="450022" cy="14198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角丸四角形吹き出し 37"/>
            <p:cNvSpPr/>
            <p:nvPr/>
          </p:nvSpPr>
          <p:spPr>
            <a:xfrm>
              <a:off x="179512" y="1228722"/>
              <a:ext cx="1512168" cy="3208390"/>
            </a:xfrm>
            <a:prstGeom prst="wedgeRoundRectCallout">
              <a:avLst>
                <a:gd name="adj1" fmla="val 61201"/>
                <a:gd name="adj2" fmla="val -4449"/>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「注意」「情動」「認知機能」が参加・活動を阻む要因と考える。環境調整、学習の段階化等により、低減を図る</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179512" y="4295263"/>
            <a:ext cx="4750681" cy="2446105"/>
            <a:chOff x="179512" y="4295263"/>
            <a:chExt cx="4750681" cy="2446105"/>
          </a:xfrm>
        </p:grpSpPr>
        <p:cxnSp>
          <p:nvCxnSpPr>
            <p:cNvPr id="30" name="直線矢印コネクタ 29"/>
            <p:cNvCxnSpPr/>
            <p:nvPr/>
          </p:nvCxnSpPr>
          <p:spPr>
            <a:xfrm flipV="1">
              <a:off x="4530174" y="4295263"/>
              <a:ext cx="400019" cy="168165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9" name="角丸四角形吹き出し 38"/>
            <p:cNvSpPr/>
            <p:nvPr/>
          </p:nvSpPr>
          <p:spPr>
            <a:xfrm>
              <a:off x="179512" y="4509120"/>
              <a:ext cx="1512168" cy="2232248"/>
            </a:xfrm>
            <a:prstGeom prst="wedgeRoundRectCallout">
              <a:avLst>
                <a:gd name="adj1" fmla="val 64955"/>
                <a:gd name="adj2" fmla="val 4061"/>
                <a:gd name="adj3" fmla="val 16667"/>
              </a:avLst>
            </a:prstGeom>
            <a:solidFill>
              <a:srgbClr val="FFFF00">
                <a:alpha val="5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周囲の理解があり、Ａ児の参加・活動を促進できる。これを活用し、表出面の成長をうながす</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1" name="スライド番号プレースホルダー 1"/>
          <p:cNvSpPr>
            <a:spLocks noGrp="1"/>
          </p:cNvSpPr>
          <p:nvPr>
            <p:ph type="sldNum" sz="quarter" idx="12"/>
          </p:nvPr>
        </p:nvSpPr>
        <p:spPr>
          <a:xfrm>
            <a:off x="5220072" y="6376243"/>
            <a:ext cx="2311400" cy="365125"/>
          </a:xfrm>
        </p:spPr>
        <p:txBody>
          <a:bodyPr/>
          <a:lstStyle/>
          <a:p>
            <a:fld id="{1D595652-31D7-4670-AF3F-4B573AC77023}" type="slidenum">
              <a:rPr kumimoji="1" lang="ja-JP" altLang="en-US" smtClean="0"/>
              <a:pPr/>
              <a:t>8</a:t>
            </a:fld>
            <a:endParaRPr kumimoji="1" lang="ja-JP" altLang="en-US"/>
          </a:p>
        </p:txBody>
      </p:sp>
    </p:spTree>
    <p:extLst>
      <p:ext uri="{BB962C8B-B14F-4D97-AF65-F5344CB8AC3E}">
        <p14:creationId xmlns:p14="http://schemas.microsoft.com/office/powerpoint/2010/main" val="31494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6228184" y="1456834"/>
            <a:ext cx="2664296" cy="5090718"/>
          </a:xfrm>
          <a:prstGeom prst="wedgeRoundRectCallout">
            <a:avLst>
              <a:gd name="adj1" fmla="val -132388"/>
              <a:gd name="adj2" fmla="val -8164"/>
              <a:gd name="adj3" fmla="val 16667"/>
            </a:avLst>
          </a:prstGeom>
          <a:solidFill>
            <a:srgbClr val="FFFF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・カーテン</a:t>
            </a:r>
            <a:r>
              <a:rPr lang="ja-JP" altLang="en-US" b="1" dirty="0">
                <a:solidFill>
                  <a:prstClr val="black"/>
                </a:solidFill>
                <a:latin typeface="HG丸ｺﾞｼｯｸM-PRO" panose="020F0600000000000000" pitchFamily="50" charset="-128"/>
                <a:ea typeface="HG丸ｺﾞｼｯｸM-PRO" panose="020F0600000000000000" pitchFamily="50" charset="-128"/>
              </a:rPr>
              <a:t>で</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必要の</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ないものを隠すな</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ど</a:t>
            </a:r>
            <a:r>
              <a:rPr lang="ja-JP" altLang="en-US" b="1" dirty="0">
                <a:solidFill>
                  <a:prstClr val="black"/>
                </a:solidFill>
                <a:latin typeface="HG丸ｺﾞｼｯｸM-PRO" panose="020F0600000000000000" pitchFamily="50" charset="-128"/>
                <a:ea typeface="HG丸ｺﾞｼｯｸM-PRO" panose="020F0600000000000000" pitchFamily="50" charset="-128"/>
              </a:rPr>
              <a:t>して、</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刺激が少</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ないように</a:t>
            </a:r>
            <a:r>
              <a:rPr lang="ja-JP" altLang="en-US" b="1" dirty="0">
                <a:solidFill>
                  <a:prstClr val="black"/>
                </a:solidFill>
                <a:latin typeface="HG丸ｺﾞｼｯｸM-PRO" panose="020F0600000000000000" pitchFamily="50" charset="-128"/>
                <a:ea typeface="HG丸ｺﾞｼｯｸM-PRO" panose="020F0600000000000000" pitchFamily="50" charset="-128"/>
              </a:rPr>
              <a:t>した</a:t>
            </a:r>
          </a:p>
          <a:p>
            <a:r>
              <a:rPr lang="ja-JP" altLang="en-US" b="1" dirty="0">
                <a:solidFill>
                  <a:prstClr val="black"/>
                </a:solidFill>
                <a:latin typeface="HG丸ｺﾞｼｯｸM-PRO" panose="020F0600000000000000" pitchFamily="50" charset="-128"/>
                <a:ea typeface="HG丸ｺﾞｼｯｸM-PRO" panose="020F0600000000000000" pitchFamily="50" charset="-128"/>
              </a:rPr>
              <a:t>・それぞれの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棚を教</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科ごと仕切って、</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分かりやすくし、</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自分から学習</a:t>
            </a:r>
            <a:r>
              <a:rPr lang="ja-JP" altLang="en-US" b="1" dirty="0">
                <a:solidFill>
                  <a:prstClr val="black"/>
                </a:solidFill>
                <a:latin typeface="HG丸ｺﾞｼｯｸM-PRO" panose="020F0600000000000000" pitchFamily="50" charset="-128"/>
                <a:ea typeface="HG丸ｺﾞｼｯｸM-PRO" panose="020F0600000000000000" pitchFamily="50" charset="-128"/>
              </a:rPr>
              <a:t>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準</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備等がきるように</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した</a:t>
            </a:r>
          </a:p>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・複数で学習する場</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合は、他の子ども</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の活動が刺激に</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な</a:t>
            </a:r>
            <a:endParaRPr lang="ja-JP" altLang="en-US"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りに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くいよう、</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パーテーションで</a:t>
            </a:r>
          </a:p>
          <a:p>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仕切</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っ</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た</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781" y="1612176"/>
            <a:ext cx="2992131" cy="2992132"/>
          </a:xfrm>
          <a:prstGeom prst="rect">
            <a:avLst/>
          </a:prstGeom>
        </p:spPr>
      </p:pic>
      <p:sp>
        <p:nvSpPr>
          <p:cNvPr id="5" name="テキスト ボックス 4"/>
          <p:cNvSpPr txBox="1"/>
          <p:nvPr/>
        </p:nvSpPr>
        <p:spPr>
          <a:xfrm>
            <a:off x="562320" y="995168"/>
            <a:ext cx="6736549" cy="461665"/>
          </a:xfrm>
          <a:prstGeom prst="rect">
            <a:avLst/>
          </a:prstGeom>
          <a:noFill/>
        </p:spPr>
        <p:txBody>
          <a:bodyPr wrap="square" rtlCol="0">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○学習に集中でき、自分で動ける環境づくり</a:t>
            </a:r>
          </a:p>
        </p:txBody>
      </p:sp>
      <p:sp>
        <p:nvSpPr>
          <p:cNvPr id="7" name="テキスト ボックス 6"/>
          <p:cNvSpPr txBox="1"/>
          <p:nvPr/>
        </p:nvSpPr>
        <p:spPr>
          <a:xfrm>
            <a:off x="587205" y="162773"/>
            <a:ext cx="7297163" cy="769441"/>
          </a:xfrm>
          <a:prstGeom prst="rect">
            <a:avLst/>
          </a:prstGeom>
          <a:solidFill>
            <a:srgbClr val="FF0000">
              <a:alpha val="40000"/>
            </a:srgbClr>
          </a:solidFill>
          <a:ln w="50800">
            <a:solidFill>
              <a:srgbClr val="FF0000"/>
            </a:solidFill>
          </a:ln>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①ＴＥＡＣＣＨ手法</a:t>
            </a:r>
            <a:r>
              <a:rPr lang="ja-JP" altLang="en-US" sz="2000" b="1" dirty="0" smtClean="0">
                <a:latin typeface="HG丸ｺﾞｼｯｸM-PRO" panose="020F0600000000000000" pitchFamily="50" charset="-128"/>
                <a:ea typeface="HG丸ｺﾞｼｯｸM-PRO" panose="020F0600000000000000" pitchFamily="50" charset="-128"/>
              </a:rPr>
              <a:t>の積極的活用による主体的な活動の促進</a:t>
            </a: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・場の構造化</a:t>
            </a: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8968" y="4005064"/>
            <a:ext cx="3930593" cy="254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1"/>
          <p:cNvSpPr>
            <a:spLocks noGrp="1"/>
          </p:cNvSpPr>
          <p:nvPr>
            <p:ph type="sldNum" sz="quarter" idx="12"/>
          </p:nvPr>
        </p:nvSpPr>
        <p:spPr>
          <a:xfrm>
            <a:off x="6581080" y="6473403"/>
            <a:ext cx="2311400" cy="365125"/>
          </a:xfrm>
        </p:spPr>
        <p:txBody>
          <a:bodyPr/>
          <a:lstStyle/>
          <a:p>
            <a:fld id="{1D595652-31D7-4670-AF3F-4B573AC77023}" type="slidenum">
              <a:rPr kumimoji="1" lang="ja-JP" altLang="en-US" smtClean="0"/>
              <a:pPr/>
              <a:t>9</a:t>
            </a:fld>
            <a:endParaRPr kumimoji="1" lang="ja-JP" altLang="en-US"/>
          </a:p>
        </p:txBody>
      </p:sp>
    </p:spTree>
    <p:extLst>
      <p:ext uri="{BB962C8B-B14F-4D97-AF65-F5344CB8AC3E}">
        <p14:creationId xmlns:p14="http://schemas.microsoft.com/office/powerpoint/2010/main" val="3405128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4797</TotalTime>
  <Words>6895</Words>
  <Application>Microsoft Office PowerPoint</Application>
  <PresentationFormat>画面に合わせる (4:3)</PresentationFormat>
  <Paragraphs>828</Paragraphs>
  <Slides>60</Slides>
  <Notes>28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60</vt:i4>
      </vt:variant>
    </vt:vector>
  </HeadingPairs>
  <TitlesOfParts>
    <vt:vector size="62" baseType="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重点的研究</vt:lpstr>
      <vt:lpstr>具体的研究内容</vt:lpstr>
      <vt:lpstr>基礎的環境整備</vt:lpstr>
      <vt:lpstr>特別支援学級の環境</vt:lpstr>
      <vt:lpstr>特別支援学級の環境</vt:lpstr>
      <vt:lpstr>通常学級の環境</vt:lpstr>
      <vt:lpstr>学びのルールの明確化、共有化</vt:lpstr>
      <vt:lpstr>ユニバーサルデザインの授業づくり</vt:lpstr>
      <vt:lpstr>PowerPoint プレゼンテーション</vt:lpstr>
      <vt:lpstr>PowerPoint プレゼンテーション</vt:lpstr>
      <vt:lpstr>PowerPoint プレゼンテーション</vt:lpstr>
      <vt:lpstr>PowerPoint プレゼンテーション</vt:lpstr>
      <vt:lpstr>上記のチェックリストを使用し、生徒の状況を把握した後、コーディネーターが取りまとめ、全教職員の共通理解を図る</vt:lpstr>
      <vt:lpstr>どの生徒も落ち着いて学習できるように！ 学校全体・全教職員で行うことを前提に！</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田中裕司</dc:creator>
  <cp:lastModifiedBy>oitapref</cp:lastModifiedBy>
  <cp:revision>154</cp:revision>
  <cp:lastPrinted>2016-02-22T02:07:16Z</cp:lastPrinted>
  <dcterms:created xsi:type="dcterms:W3CDTF">2016-01-06T05:24:37Z</dcterms:created>
  <dcterms:modified xsi:type="dcterms:W3CDTF">2016-03-02T07:26:32Z</dcterms:modified>
</cp:coreProperties>
</file>